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2"/>
  </p:notesMasterIdLst>
  <p:sldIdLst>
    <p:sldId id="256" r:id="rId2"/>
    <p:sldId id="257" r:id="rId3"/>
    <p:sldId id="258" r:id="rId4"/>
    <p:sldId id="259" r:id="rId5"/>
    <p:sldId id="260" r:id="rId6"/>
    <p:sldId id="261" r:id="rId7"/>
    <p:sldId id="262" r:id="rId8"/>
    <p:sldId id="264" r:id="rId9"/>
    <p:sldId id="265" r:id="rId10"/>
    <p:sldId id="266" r:id="rId1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6" d="100"/>
          <a:sy n="116" d="100"/>
        </p:scale>
        <p:origin x="-648" y="-10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1844352734"/>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 name="Shape 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Shape 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8" name="Shape 5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Shape 6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6" name="Shape 6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Shape 7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4" name="Shape 7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Shape 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0" name="Shape 8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6" name="Shape 8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Shape 9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4" name="Shape 9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lIns="91425" tIns="91425" rIns="91425" bIns="91425" anchor="b" anchorCtr="0"/>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a:endParaRPr/>
          </a:p>
        </p:txBody>
      </p:sp>
      <p:sp>
        <p:nvSpPr>
          <p:cNvPr id="12" name="Shape 12"/>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311700" y="1106125"/>
            <a:ext cx="8520600" cy="1963500"/>
          </a:xfrm>
          <a:prstGeom prst="rect">
            <a:avLst/>
          </a:prstGeom>
        </p:spPr>
        <p:txBody>
          <a:bodyPr lIns="91425" tIns="91425" rIns="91425" bIns="91425" anchor="b" anchorCtr="0"/>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a:endParaRPr/>
          </a:p>
        </p:txBody>
      </p:sp>
      <p:sp>
        <p:nvSpPr>
          <p:cNvPr id="46" name="Shape 46"/>
          <p:cNvSpPr txBox="1">
            <a:spLocks noGrp="1"/>
          </p:cNvSpPr>
          <p:nvPr>
            <p:ph type="body" idx="1"/>
          </p:nvPr>
        </p:nvSpPr>
        <p:spPr>
          <a:xfrm>
            <a:off x="311700" y="3152225"/>
            <a:ext cx="8520600" cy="13008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7" name="Shape 47"/>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5592691" y="4412457"/>
            <a:ext cx="2057400" cy="273844"/>
          </a:xfrm>
          <a:prstGeom prst="rect">
            <a:avLst/>
          </a:prstGeom>
        </p:spPr>
        <p:txBody>
          <a:bodyPr lIns="68580" tIns="34290" rIns="68580" bIns="34290"/>
          <a:lstStyle/>
          <a:p>
            <a:fld id="{C905167D-010F-42EF-B5F4-89800DCBE777}" type="datetime1">
              <a:rPr lang="en-US" smtClean="0"/>
              <a:t>6/1/2016</a:t>
            </a:fld>
            <a:endParaRPr lang="en-US"/>
          </a:p>
        </p:txBody>
      </p:sp>
      <p:sp>
        <p:nvSpPr>
          <p:cNvPr id="5" name="Footer Placeholder 4"/>
          <p:cNvSpPr>
            <a:spLocks noGrp="1"/>
          </p:cNvSpPr>
          <p:nvPr>
            <p:ph type="ftr" sz="quarter" idx="11"/>
          </p:nvPr>
        </p:nvSpPr>
        <p:spPr>
          <a:xfrm>
            <a:off x="856059" y="4412457"/>
            <a:ext cx="4679482" cy="273844"/>
          </a:xfrm>
          <a:prstGeom prst="rect">
            <a:avLst/>
          </a:prstGeom>
        </p:spPr>
        <p:txBody>
          <a:bodyPr lIns="68580" tIns="34290" rIns="68580" bIns="34290"/>
          <a:lstStyle/>
          <a:p>
            <a:endParaRPr lang="en-US"/>
          </a:p>
        </p:txBody>
      </p:sp>
      <p:sp>
        <p:nvSpPr>
          <p:cNvPr id="6" name="Slide Number Placeholder 5"/>
          <p:cNvSpPr>
            <a:spLocks noGrp="1"/>
          </p:cNvSpPr>
          <p:nvPr>
            <p:ph type="sldNum" sz="quarter" idx="12"/>
          </p:nvPr>
        </p:nvSpPr>
        <p:spPr/>
        <p:txBody>
          <a:bodyPr/>
          <a:lstStyle/>
          <a:p>
            <a:fld id="{0107CE6F-7C60-4A1A-8993-C29F5BCFC469}" type="slidenum">
              <a:rPr lang="en-US" smtClean="0"/>
              <a:t>‹#›</a:t>
            </a:fld>
            <a:endParaRPr lang="en-US"/>
          </a:p>
        </p:txBody>
      </p:sp>
    </p:spTree>
    <p:extLst>
      <p:ext uri="{BB962C8B-B14F-4D97-AF65-F5344CB8AC3E}">
        <p14:creationId xmlns:p14="http://schemas.microsoft.com/office/powerpoint/2010/main" val="3247871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lIns="91425" tIns="91425" rIns="91425" bIns="91425" anchor="ctr" anchorCtr="0"/>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a:p>
        </p:txBody>
      </p:sp>
      <p:sp>
        <p:nvSpPr>
          <p:cNvPr id="15" name="Shape 15"/>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4" name="Shape 2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1" name="Shape 31"/>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34" name="Shape 3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37" name="Shape 37"/>
          <p:cNvSpPr txBox="1">
            <a:spLocks noGrp="1"/>
          </p:cNvSpPr>
          <p:nvPr>
            <p:ph type="title"/>
          </p:nvPr>
        </p:nvSpPr>
        <p:spPr>
          <a:xfrm>
            <a:off x="265500" y="1233175"/>
            <a:ext cx="4045200" cy="1482300"/>
          </a:xfrm>
          <a:prstGeom prst="rect">
            <a:avLst/>
          </a:prstGeom>
        </p:spPr>
        <p:txBody>
          <a:bodyPr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2"/>
              </a:buClr>
              <a:buSzPct val="100000"/>
              <a:defRPr sz="1800">
                <a:solidFill>
                  <a:schemeClr val="dk2"/>
                </a:solidFill>
              </a:defRPr>
            </a:lvl1pPr>
            <a:lvl2pPr lvl="1">
              <a:lnSpc>
                <a:spcPct val="115000"/>
              </a:lnSpc>
              <a:spcBef>
                <a:spcPts val="0"/>
              </a:spcBef>
              <a:spcAft>
                <a:spcPts val="1600"/>
              </a:spcAft>
              <a:buClr>
                <a:schemeClr val="dk2"/>
              </a:buClr>
              <a:defRPr>
                <a:solidFill>
                  <a:schemeClr val="dk2"/>
                </a:solidFill>
              </a:defRPr>
            </a:lvl2pPr>
            <a:lvl3pPr lvl="2">
              <a:lnSpc>
                <a:spcPct val="115000"/>
              </a:lnSpc>
              <a:spcBef>
                <a:spcPts val="0"/>
              </a:spcBef>
              <a:spcAft>
                <a:spcPts val="1600"/>
              </a:spcAft>
              <a:buClr>
                <a:schemeClr val="dk2"/>
              </a:buClr>
              <a:defRPr>
                <a:solidFill>
                  <a:schemeClr val="dk2"/>
                </a:solidFill>
              </a:defRPr>
            </a:lvl3pPr>
            <a:lvl4pPr lvl="3">
              <a:lnSpc>
                <a:spcPct val="115000"/>
              </a:lnSpc>
              <a:spcBef>
                <a:spcPts val="0"/>
              </a:spcBef>
              <a:spcAft>
                <a:spcPts val="1600"/>
              </a:spcAft>
              <a:buClr>
                <a:schemeClr val="dk2"/>
              </a:buClr>
              <a:defRPr>
                <a:solidFill>
                  <a:schemeClr val="dk2"/>
                </a:solidFill>
              </a:defRPr>
            </a:lvl4pPr>
            <a:lvl5pPr lvl="4">
              <a:lnSpc>
                <a:spcPct val="115000"/>
              </a:lnSpc>
              <a:spcBef>
                <a:spcPts val="0"/>
              </a:spcBef>
              <a:spcAft>
                <a:spcPts val="1600"/>
              </a:spcAft>
              <a:buClr>
                <a:schemeClr val="dk2"/>
              </a:buClr>
              <a:defRPr>
                <a:solidFill>
                  <a:schemeClr val="dk2"/>
                </a:solidFill>
              </a:defRPr>
            </a:lvl5pPr>
            <a:lvl6pPr lvl="5">
              <a:lnSpc>
                <a:spcPct val="115000"/>
              </a:lnSpc>
              <a:spcBef>
                <a:spcPts val="0"/>
              </a:spcBef>
              <a:spcAft>
                <a:spcPts val="1600"/>
              </a:spcAft>
              <a:buClr>
                <a:schemeClr val="dk2"/>
              </a:buClr>
              <a:defRPr>
                <a:solidFill>
                  <a:schemeClr val="dk2"/>
                </a:solidFill>
              </a:defRPr>
            </a:lvl6pPr>
            <a:lvl7pPr lvl="6">
              <a:lnSpc>
                <a:spcPct val="115000"/>
              </a:lnSpc>
              <a:spcBef>
                <a:spcPts val="0"/>
              </a:spcBef>
              <a:spcAft>
                <a:spcPts val="1600"/>
              </a:spcAft>
              <a:buClr>
                <a:schemeClr val="dk2"/>
              </a:buClr>
              <a:defRPr>
                <a:solidFill>
                  <a:schemeClr val="dk2"/>
                </a:solidFill>
              </a:defRPr>
            </a:lvl7pPr>
            <a:lvl8pPr lvl="7">
              <a:lnSpc>
                <a:spcPct val="115000"/>
              </a:lnSpc>
              <a:spcBef>
                <a:spcPts val="0"/>
              </a:spcBef>
              <a:spcAft>
                <a:spcPts val="1600"/>
              </a:spcAft>
              <a:buClr>
                <a:schemeClr val="dk2"/>
              </a:buClr>
              <a:defRPr>
                <a:solidFill>
                  <a:schemeClr val="dk2"/>
                </a:solidFill>
              </a:defRPr>
            </a:lvl8pPr>
            <a:lvl9pPr lvl="8">
              <a:lnSpc>
                <a:spcPct val="115000"/>
              </a:lnSpc>
              <a:spcBef>
                <a:spcPts val="0"/>
              </a:spcBef>
              <a:spcAft>
                <a:spcPts val="1600"/>
              </a:spcAft>
              <a:buClr>
                <a:schemeClr val="dk2"/>
              </a:buClr>
              <a:defRPr>
                <a:solidFill>
                  <a:schemeClr val="dk2"/>
                </a:solidFill>
              </a:defRPr>
            </a:lvl9pPr>
          </a:lstStyle>
          <a:p>
            <a:endParaRPr/>
          </a:p>
        </p:txBody>
      </p:sp>
      <p:sp>
        <p:nvSpPr>
          <p:cNvPr id="8" name="Shape 8"/>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 sz="1000">
                <a:solidFill>
                  <a:schemeClr val="dk2"/>
                </a:solidFill>
              </a:rPr>
              <a:t>‹#›</a:t>
            </a:fld>
            <a:endParaRPr lang="en"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Shape 54"/>
          <p:cNvSpPr txBox="1">
            <a:spLocks noGrp="1"/>
          </p:cNvSpPr>
          <p:nvPr>
            <p:ph type="ctrTitle"/>
          </p:nvPr>
        </p:nvSpPr>
        <p:spPr>
          <a:xfrm>
            <a:off x="311708" y="744575"/>
            <a:ext cx="8520600" cy="2052600"/>
          </a:xfrm>
          <a:prstGeom prst="rect">
            <a:avLst/>
          </a:prstGeom>
        </p:spPr>
        <p:txBody>
          <a:bodyPr lIns="91425" tIns="91425" rIns="91425" bIns="91425" anchor="b" anchorCtr="0">
            <a:noAutofit/>
          </a:bodyPr>
          <a:lstStyle/>
          <a:p>
            <a:pPr lvl="0">
              <a:spcBef>
                <a:spcPts val="0"/>
              </a:spcBef>
              <a:buNone/>
            </a:pPr>
            <a:r>
              <a:rPr lang="en"/>
              <a:t>Markov Models</a:t>
            </a:r>
          </a:p>
        </p:txBody>
      </p:sp>
      <p:sp>
        <p:nvSpPr>
          <p:cNvPr id="55" name="Shape 55"/>
          <p:cNvSpPr txBox="1">
            <a:spLocks noGrp="1"/>
          </p:cNvSpPr>
          <p:nvPr>
            <p:ph type="subTitle" idx="1"/>
          </p:nvPr>
        </p:nvSpPr>
        <p:spPr>
          <a:xfrm>
            <a:off x="311700" y="2834125"/>
            <a:ext cx="8520600" cy="7926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normAutofit fontScale="90000"/>
          </a:bodyPr>
          <a:lstStyle/>
          <a:p>
            <a:r>
              <a:rPr lang="en-US" sz="2700" dirty="0"/>
              <a:t>Finding the probability of an </a:t>
            </a:r>
            <a:r>
              <a:rPr lang="en-US" sz="2700" dirty="0" smtClean="0"/>
              <a:t>observation</a:t>
            </a:r>
            <a:endParaRPr lang="en-US" sz="3000" b="1" i="1" u="sng" dirty="0"/>
          </a:p>
        </p:txBody>
      </p:sp>
      <p:sp>
        <p:nvSpPr>
          <p:cNvPr id="89091" name="Rectangle 3"/>
          <p:cNvSpPr>
            <a:spLocks noGrp="1" noChangeArrowheads="1"/>
          </p:cNvSpPr>
          <p:nvPr>
            <p:ph idx="1"/>
          </p:nvPr>
        </p:nvSpPr>
        <p:spPr>
          <a:xfrm>
            <a:off x="609600" y="1257300"/>
            <a:ext cx="7334250" cy="3448050"/>
          </a:xfrm>
        </p:spPr>
        <p:txBody>
          <a:bodyPr>
            <a:normAutofit fontScale="92500" lnSpcReduction="10000"/>
          </a:bodyPr>
          <a:lstStyle/>
          <a:p>
            <a:r>
              <a:rPr lang="en-US" dirty="0"/>
              <a:t>A </a:t>
            </a:r>
            <a:r>
              <a:rPr lang="en-US" b="1" i="1" u="sng" dirty="0"/>
              <a:t>forward variable</a:t>
            </a:r>
            <a:r>
              <a:rPr lang="en-US" dirty="0"/>
              <a:t>, </a:t>
            </a:r>
            <a:r>
              <a:rPr lang="en-US" b="1" i="1" dirty="0">
                <a:sym typeface="Symbol" panose="05050102010706020507" pitchFamily="18" charset="2"/>
              </a:rPr>
              <a:t></a:t>
            </a:r>
            <a:r>
              <a:rPr lang="en-US" b="1" i="1" baseline="-25000" dirty="0">
                <a:sym typeface="Symbol" panose="05050102010706020507" pitchFamily="18" charset="2"/>
              </a:rPr>
              <a:t>i</a:t>
            </a:r>
            <a:r>
              <a:rPr lang="en-US" b="1" i="1" dirty="0">
                <a:sym typeface="Symbol" panose="05050102010706020507" pitchFamily="18" charset="2"/>
              </a:rPr>
              <a:t>(t)= P(o</a:t>
            </a:r>
            <a:r>
              <a:rPr lang="en-US" b="1" i="1" baseline="-25000" dirty="0">
                <a:sym typeface="Symbol" panose="05050102010706020507" pitchFamily="18" charset="2"/>
              </a:rPr>
              <a:t>1</a:t>
            </a:r>
            <a:r>
              <a:rPr lang="en-US" b="1" i="1" dirty="0">
                <a:sym typeface="Symbol" panose="05050102010706020507" pitchFamily="18" charset="2"/>
              </a:rPr>
              <a:t>o</a:t>
            </a:r>
            <a:r>
              <a:rPr lang="en-US" b="1" i="1" baseline="-25000" dirty="0">
                <a:sym typeface="Symbol" panose="05050102010706020507" pitchFamily="18" charset="2"/>
              </a:rPr>
              <a:t>2</a:t>
            </a:r>
            <a:r>
              <a:rPr lang="en-US" b="1" i="1" dirty="0">
                <a:sym typeface="Symbol" panose="05050102010706020507" pitchFamily="18" charset="2"/>
              </a:rPr>
              <a:t>…o </a:t>
            </a:r>
            <a:r>
              <a:rPr lang="en-US" b="1" i="1" baseline="-25000" dirty="0">
                <a:sym typeface="Symbol" panose="05050102010706020507" pitchFamily="18" charset="2"/>
              </a:rPr>
              <a:t>t-1</a:t>
            </a:r>
            <a:r>
              <a:rPr lang="en-US" b="1" i="1" dirty="0">
                <a:sym typeface="Symbol" panose="05050102010706020507" pitchFamily="18" charset="2"/>
              </a:rPr>
              <a:t>, </a:t>
            </a:r>
            <a:r>
              <a:rPr lang="en-US" b="1" i="1" dirty="0" err="1">
                <a:sym typeface="Symbol" panose="05050102010706020507" pitchFamily="18" charset="2"/>
              </a:rPr>
              <a:t>X</a:t>
            </a:r>
            <a:r>
              <a:rPr lang="en-US" b="1" i="1" baseline="-25000" dirty="0" err="1">
                <a:sym typeface="Symbol" panose="05050102010706020507" pitchFamily="18" charset="2"/>
              </a:rPr>
              <a:t>t</a:t>
            </a:r>
            <a:r>
              <a:rPr lang="en-US" b="1" i="1" dirty="0">
                <a:sym typeface="Symbol" panose="05050102010706020507" pitchFamily="18" charset="2"/>
              </a:rPr>
              <a:t>=i| ) </a:t>
            </a:r>
            <a:r>
              <a:rPr lang="en-US" dirty="0">
                <a:sym typeface="Symbol" panose="05050102010706020507" pitchFamily="18" charset="2"/>
              </a:rPr>
              <a:t>is stored at (s</a:t>
            </a:r>
            <a:r>
              <a:rPr lang="en-US" baseline="-25000" dirty="0">
                <a:sym typeface="Symbol" panose="05050102010706020507" pitchFamily="18" charset="2"/>
              </a:rPr>
              <a:t>i</a:t>
            </a:r>
            <a:r>
              <a:rPr lang="en-US" dirty="0">
                <a:sym typeface="Symbol" panose="05050102010706020507" pitchFamily="18" charset="2"/>
              </a:rPr>
              <a:t>, t)in the trellis and expresses the total probability of ending up in state si at time t. </a:t>
            </a:r>
          </a:p>
          <a:p>
            <a:r>
              <a:rPr lang="en-US" dirty="0">
                <a:sym typeface="Symbol" panose="05050102010706020507" pitchFamily="18" charset="2"/>
              </a:rPr>
              <a:t>Forward variables are calculated as follows:</a:t>
            </a:r>
          </a:p>
          <a:p>
            <a:r>
              <a:rPr lang="en-US" b="1" i="1" u="sng" dirty="0">
                <a:sym typeface="Symbol" panose="05050102010706020507" pitchFamily="18" charset="2"/>
              </a:rPr>
              <a:t>Initialization</a:t>
            </a:r>
            <a:r>
              <a:rPr lang="en-US" dirty="0">
                <a:sym typeface="Symbol" panose="05050102010706020507" pitchFamily="18" charset="2"/>
              </a:rPr>
              <a:t>: </a:t>
            </a:r>
            <a:r>
              <a:rPr lang="en-US" b="1" i="1" dirty="0">
                <a:sym typeface="Symbol" panose="05050102010706020507" pitchFamily="18" charset="2"/>
              </a:rPr>
              <a:t></a:t>
            </a:r>
            <a:r>
              <a:rPr lang="en-US" b="1" i="1" baseline="-25000" dirty="0">
                <a:sym typeface="Symbol" panose="05050102010706020507" pitchFamily="18" charset="2"/>
              </a:rPr>
              <a:t>i</a:t>
            </a:r>
            <a:r>
              <a:rPr lang="en-US" b="1" i="1" dirty="0">
                <a:sym typeface="Symbol" panose="05050102010706020507" pitchFamily="18" charset="2"/>
              </a:rPr>
              <a:t>(1)= </a:t>
            </a:r>
            <a:r>
              <a:rPr lang="en-US" b="1" i="1" baseline="-25000" dirty="0">
                <a:sym typeface="Symbol" panose="05050102010706020507" pitchFamily="18" charset="2"/>
              </a:rPr>
              <a:t>i </a:t>
            </a:r>
            <a:r>
              <a:rPr lang="en-US" b="1" i="1" dirty="0">
                <a:sym typeface="Symbol" panose="05050102010706020507" pitchFamily="18" charset="2"/>
              </a:rPr>
              <a:t>, 1 i  N</a:t>
            </a:r>
          </a:p>
          <a:p>
            <a:r>
              <a:rPr lang="en-US" b="1" i="1" u="sng" dirty="0">
                <a:sym typeface="Symbol" panose="05050102010706020507" pitchFamily="18" charset="2"/>
              </a:rPr>
              <a:t>Induction</a:t>
            </a:r>
            <a:r>
              <a:rPr lang="en-US" b="1" i="1" dirty="0">
                <a:sym typeface="Symbol" panose="05050102010706020507" pitchFamily="18" charset="2"/>
              </a:rPr>
              <a:t>: </a:t>
            </a:r>
            <a:r>
              <a:rPr lang="en-US" b="1" i="1" baseline="-25000" dirty="0">
                <a:sym typeface="Symbol" panose="05050102010706020507" pitchFamily="18" charset="2"/>
              </a:rPr>
              <a:t>j</a:t>
            </a:r>
            <a:r>
              <a:rPr lang="en-US" b="1" i="1" dirty="0">
                <a:sym typeface="Symbol" panose="05050102010706020507" pitchFamily="18" charset="2"/>
              </a:rPr>
              <a:t>(t+1)=</a:t>
            </a:r>
            <a:r>
              <a:rPr lang="en-US" b="1" i="1" baseline="-25000" dirty="0">
                <a:sym typeface="Symbol" panose="05050102010706020507" pitchFamily="18" charset="2"/>
              </a:rPr>
              <a:t>i=1</a:t>
            </a:r>
            <a:r>
              <a:rPr lang="en-US" b="1" i="1" baseline="30000" dirty="0">
                <a:sym typeface="Symbol" panose="05050102010706020507" pitchFamily="18" charset="2"/>
              </a:rPr>
              <a:t>N</a:t>
            </a:r>
            <a:r>
              <a:rPr lang="en-US" b="1" i="1" dirty="0">
                <a:sym typeface="Symbol" panose="05050102010706020507" pitchFamily="18" charset="2"/>
              </a:rPr>
              <a:t></a:t>
            </a:r>
            <a:r>
              <a:rPr lang="en-US" b="1" i="1" baseline="-25000" dirty="0">
                <a:sym typeface="Symbol" panose="05050102010706020507" pitchFamily="18" charset="2"/>
              </a:rPr>
              <a:t>i</a:t>
            </a:r>
            <a:r>
              <a:rPr lang="en-US" b="1" i="1" dirty="0">
                <a:sym typeface="Symbol" panose="05050102010706020507" pitchFamily="18" charset="2"/>
              </a:rPr>
              <a:t>(t)</a:t>
            </a:r>
            <a:r>
              <a:rPr lang="en-US" b="1" i="1" dirty="0" err="1">
                <a:sym typeface="Symbol" panose="05050102010706020507" pitchFamily="18" charset="2"/>
              </a:rPr>
              <a:t>a</a:t>
            </a:r>
            <a:r>
              <a:rPr lang="en-US" b="1" i="1" baseline="-25000" dirty="0" err="1">
                <a:sym typeface="Symbol" panose="05050102010706020507" pitchFamily="18" charset="2"/>
              </a:rPr>
              <a:t>ij</a:t>
            </a:r>
            <a:r>
              <a:rPr lang="en-US" b="1" i="1" dirty="0" err="1">
                <a:sym typeface="Symbol" panose="05050102010706020507" pitchFamily="18" charset="2"/>
              </a:rPr>
              <a:t>b</a:t>
            </a:r>
            <a:r>
              <a:rPr lang="en-US" b="1" i="1" baseline="-25000" dirty="0" err="1">
                <a:sym typeface="Symbol" panose="05050102010706020507" pitchFamily="18" charset="2"/>
              </a:rPr>
              <a:t>ijot</a:t>
            </a:r>
            <a:r>
              <a:rPr lang="en-US" b="1" i="1" dirty="0">
                <a:sym typeface="Symbol" panose="05050102010706020507" pitchFamily="18" charset="2"/>
              </a:rPr>
              <a:t>, 1 </a:t>
            </a:r>
            <a:r>
              <a:rPr lang="en-US" b="1" i="1" dirty="0" err="1">
                <a:sym typeface="Symbol" panose="05050102010706020507" pitchFamily="18" charset="2"/>
              </a:rPr>
              <a:t>tT</a:t>
            </a:r>
            <a:r>
              <a:rPr lang="en-US" b="1" i="1" dirty="0">
                <a:sym typeface="Symbol" panose="05050102010706020507" pitchFamily="18" charset="2"/>
              </a:rPr>
              <a:t>, 1 </a:t>
            </a:r>
            <a:r>
              <a:rPr lang="en-US" b="1" i="1" dirty="0" err="1">
                <a:sym typeface="Symbol" panose="05050102010706020507" pitchFamily="18" charset="2"/>
              </a:rPr>
              <a:t>jN</a:t>
            </a:r>
            <a:endParaRPr lang="en-US" b="1" i="1" dirty="0">
              <a:sym typeface="Symbol" panose="05050102010706020507" pitchFamily="18" charset="2"/>
            </a:endParaRPr>
          </a:p>
          <a:p>
            <a:r>
              <a:rPr lang="en-US" b="1" i="1" u="sng" dirty="0">
                <a:sym typeface="Symbol" panose="05050102010706020507" pitchFamily="18" charset="2"/>
              </a:rPr>
              <a:t>Total</a:t>
            </a:r>
            <a:r>
              <a:rPr lang="en-US" b="1" i="1" dirty="0">
                <a:sym typeface="Symbol" panose="05050102010706020507" pitchFamily="18" charset="2"/>
              </a:rPr>
              <a:t>: P(O|)= </a:t>
            </a:r>
            <a:r>
              <a:rPr lang="en-US" b="1" i="1" baseline="-25000" dirty="0">
                <a:sym typeface="Symbol" panose="05050102010706020507" pitchFamily="18" charset="2"/>
              </a:rPr>
              <a:t>i=1</a:t>
            </a:r>
            <a:r>
              <a:rPr lang="en-US" b="1" i="1" baseline="30000" dirty="0">
                <a:sym typeface="Symbol" panose="05050102010706020507" pitchFamily="18" charset="2"/>
              </a:rPr>
              <a:t>N</a:t>
            </a:r>
            <a:r>
              <a:rPr lang="en-US" b="1" i="1" dirty="0">
                <a:sym typeface="Symbol" panose="05050102010706020507" pitchFamily="18" charset="2"/>
              </a:rPr>
              <a:t></a:t>
            </a:r>
            <a:r>
              <a:rPr lang="en-US" b="1" i="1" baseline="-25000" dirty="0">
                <a:sym typeface="Symbol" panose="05050102010706020507" pitchFamily="18" charset="2"/>
              </a:rPr>
              <a:t>i</a:t>
            </a:r>
            <a:r>
              <a:rPr lang="en-US" b="1" i="1" dirty="0">
                <a:sym typeface="Symbol" panose="05050102010706020507" pitchFamily="18" charset="2"/>
              </a:rPr>
              <a:t>(T+1)</a:t>
            </a:r>
          </a:p>
          <a:p>
            <a:r>
              <a:rPr lang="en-US" dirty="0">
                <a:sym typeface="Symbol" panose="05050102010706020507" pitchFamily="18" charset="2"/>
              </a:rPr>
              <a:t>This algorithm requires </a:t>
            </a:r>
            <a:r>
              <a:rPr lang="en-US" b="1" i="1" dirty="0">
                <a:sym typeface="Symbol" panose="05050102010706020507" pitchFamily="18" charset="2"/>
              </a:rPr>
              <a:t>2N</a:t>
            </a:r>
            <a:r>
              <a:rPr lang="en-US" b="1" i="1" baseline="30000" dirty="0">
                <a:sym typeface="Symbol" panose="05050102010706020507" pitchFamily="18" charset="2"/>
              </a:rPr>
              <a:t>2</a:t>
            </a:r>
            <a:r>
              <a:rPr lang="en-US" b="1" i="1" dirty="0">
                <a:sym typeface="Symbol" panose="05050102010706020507" pitchFamily="18" charset="2"/>
              </a:rPr>
              <a:t>T</a:t>
            </a:r>
            <a:r>
              <a:rPr lang="en-US" dirty="0">
                <a:sym typeface="Symbol" panose="05050102010706020507" pitchFamily="18" charset="2"/>
              </a:rPr>
              <a:t> multiplications (much less than the direct method which takes </a:t>
            </a:r>
            <a:r>
              <a:rPr lang="en-US" b="1" i="1" dirty="0">
                <a:sym typeface="Symbol" panose="05050102010706020507" pitchFamily="18" charset="2"/>
              </a:rPr>
              <a:t>(2T+1).N</a:t>
            </a:r>
            <a:r>
              <a:rPr lang="en-US" b="1" i="1" baseline="30000" dirty="0">
                <a:sym typeface="Symbol" panose="05050102010706020507" pitchFamily="18" charset="2"/>
              </a:rPr>
              <a:t>T+1</a:t>
            </a:r>
            <a:endParaRPr lang="en-US" b="1" i="1" dirty="0">
              <a:sym typeface="Symbol" panose="05050102010706020507" pitchFamily="18" charset="2"/>
            </a:endParaRPr>
          </a:p>
        </p:txBody>
      </p:sp>
      <p:sp>
        <p:nvSpPr>
          <p:cNvPr id="2" name="Slide Number Placeholder 1"/>
          <p:cNvSpPr>
            <a:spLocks noGrp="1"/>
          </p:cNvSpPr>
          <p:nvPr>
            <p:ph type="sldNum" sz="quarter" idx="12"/>
          </p:nvPr>
        </p:nvSpPr>
        <p:spPr/>
        <p:txBody>
          <a:bodyPr/>
          <a:lstStyle/>
          <a:p>
            <a:fld id="{0107CE6F-7C60-4A1A-8993-C29F5BCFC469}" type="slidenum">
              <a:rPr lang="en-US" smtClean="0"/>
              <a:t>10</a:t>
            </a:fld>
            <a:endParaRPr lang="en-US"/>
          </a:p>
        </p:txBody>
      </p:sp>
    </p:spTree>
    <p:extLst>
      <p:ext uri="{BB962C8B-B14F-4D97-AF65-F5344CB8AC3E}">
        <p14:creationId xmlns:p14="http://schemas.microsoft.com/office/powerpoint/2010/main" val="36943903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Markov Models</a:t>
            </a:r>
          </a:p>
        </p:txBody>
      </p:sp>
      <p:sp>
        <p:nvSpPr>
          <p:cNvPr id="61" name="Shape 61"/>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228600" rtl="0">
              <a:lnSpc>
                <a:spcPct val="100000"/>
              </a:lnSpc>
              <a:spcBef>
                <a:spcPts val="0"/>
              </a:spcBef>
              <a:spcAft>
                <a:spcPts val="600"/>
              </a:spcAft>
            </a:pPr>
            <a:r>
              <a:rPr lang="en"/>
              <a:t>A </a:t>
            </a:r>
            <a:r>
              <a:rPr lang="en" b="1"/>
              <a:t>Markov Process</a:t>
            </a:r>
            <a:r>
              <a:rPr lang="en"/>
              <a:t> is a statistical process for which state of the process is strictly based on its previous state and not every state before it.</a:t>
            </a:r>
          </a:p>
          <a:p>
            <a:pPr marL="914400" lvl="1" indent="-228600" rtl="0">
              <a:lnSpc>
                <a:spcPct val="100000"/>
              </a:lnSpc>
              <a:spcBef>
                <a:spcPts val="0"/>
              </a:spcBef>
              <a:spcAft>
                <a:spcPts val="600"/>
              </a:spcAft>
            </a:pPr>
            <a:r>
              <a:rPr lang="en"/>
              <a:t>We can represent this mathematically as a sequence of states </a:t>
            </a:r>
            <a:r>
              <a:rPr lang="en" i="1"/>
              <a:t>X</a:t>
            </a:r>
            <a:r>
              <a:rPr lang="en"/>
              <a:t> and the following properties.</a:t>
            </a:r>
          </a:p>
          <a:p>
            <a:pPr marL="457200" lvl="0" indent="-228600" rtl="0">
              <a:lnSpc>
                <a:spcPct val="100000"/>
              </a:lnSpc>
              <a:spcBef>
                <a:spcPts val="0"/>
              </a:spcBef>
              <a:spcAft>
                <a:spcPts val="600"/>
              </a:spcAft>
            </a:pPr>
            <a:r>
              <a:rPr lang="en"/>
              <a:t>A Markov process has </a:t>
            </a:r>
            <a:r>
              <a:rPr lang="en" b="1"/>
              <a:t>limited horizon</a:t>
            </a:r>
            <a:r>
              <a:rPr lang="en"/>
              <a:t>.</a:t>
            </a:r>
          </a:p>
          <a:p>
            <a:pPr marL="914400" lvl="1" indent="-228600" rtl="0">
              <a:lnSpc>
                <a:spcPct val="100000"/>
              </a:lnSpc>
              <a:spcBef>
                <a:spcPts val="0"/>
              </a:spcBef>
              <a:spcAft>
                <a:spcPts val="600"/>
              </a:spcAft>
            </a:pPr>
            <a:r>
              <a:rPr lang="en"/>
              <a:t>Only the most recent state has impact on the next.</a:t>
            </a:r>
            <a:br>
              <a:rPr lang="en"/>
            </a:br>
            <a:endParaRPr lang="en"/>
          </a:p>
          <a:p>
            <a:pPr marL="457200" lvl="0" indent="-228600" rtl="0">
              <a:lnSpc>
                <a:spcPct val="100000"/>
              </a:lnSpc>
              <a:spcBef>
                <a:spcPts val="0"/>
              </a:spcBef>
              <a:spcAft>
                <a:spcPts val="600"/>
              </a:spcAft>
            </a:pPr>
            <a:r>
              <a:rPr lang="en"/>
              <a:t>A Markov process is also </a:t>
            </a:r>
            <a:r>
              <a:rPr lang="en" b="1"/>
              <a:t>time invariant</a:t>
            </a:r>
            <a:r>
              <a:rPr lang="en"/>
              <a:t>. </a:t>
            </a:r>
          </a:p>
          <a:p>
            <a:pPr marL="914400" lvl="1" indent="-228600" rtl="0">
              <a:lnSpc>
                <a:spcPct val="100000"/>
              </a:lnSpc>
              <a:spcBef>
                <a:spcPts val="0"/>
              </a:spcBef>
              <a:spcAft>
                <a:spcPts val="600"/>
              </a:spcAft>
            </a:pPr>
            <a:r>
              <a:rPr lang="en"/>
              <a:t>It doesn't matter when the how many state transitions there were beforehand.</a:t>
            </a:r>
            <a:br>
              <a:rPr lang="en"/>
            </a:br>
            <a:r>
              <a:rPr lang="en"/>
              <a:t> </a:t>
            </a:r>
          </a:p>
          <a:p>
            <a:pPr marL="457200" lvl="0" indent="-228600" rtl="0">
              <a:lnSpc>
                <a:spcPct val="100000"/>
              </a:lnSpc>
              <a:spcBef>
                <a:spcPts val="0"/>
              </a:spcBef>
              <a:spcAft>
                <a:spcPts val="600"/>
              </a:spcAft>
            </a:pPr>
            <a:r>
              <a:rPr lang="en"/>
              <a:t>If a sequence </a:t>
            </a:r>
            <a:r>
              <a:rPr lang="en" i="1"/>
              <a:t>X</a:t>
            </a:r>
            <a:r>
              <a:rPr lang="en"/>
              <a:t> satisfies these properties, then it is a </a:t>
            </a:r>
            <a:r>
              <a:rPr lang="en" b="1"/>
              <a:t>Markov chain</a:t>
            </a:r>
            <a:r>
              <a:rPr lang="en"/>
              <a:t>.</a:t>
            </a:r>
          </a:p>
        </p:txBody>
      </p:sp>
      <p:pic>
        <p:nvPicPr>
          <p:cNvPr id="62" name="Shape 62"/>
          <p:cNvPicPr preferRelativeResize="0"/>
          <p:nvPr/>
        </p:nvPicPr>
        <p:blipFill>
          <a:blip r:embed="rId3">
            <a:alphaModFix/>
          </a:blip>
          <a:stretch>
            <a:fillRect/>
          </a:stretch>
        </p:blipFill>
        <p:spPr>
          <a:xfrm>
            <a:off x="2199373" y="2791522"/>
            <a:ext cx="4695825" cy="247650"/>
          </a:xfrm>
          <a:prstGeom prst="rect">
            <a:avLst/>
          </a:prstGeom>
          <a:noFill/>
          <a:ln>
            <a:noFill/>
          </a:ln>
        </p:spPr>
      </p:pic>
      <p:pic>
        <p:nvPicPr>
          <p:cNvPr id="63" name="Shape 63"/>
          <p:cNvPicPr preferRelativeResize="0"/>
          <p:nvPr/>
        </p:nvPicPr>
        <p:blipFill>
          <a:blip r:embed="rId4">
            <a:alphaModFix/>
          </a:blip>
          <a:stretch>
            <a:fillRect/>
          </a:stretch>
        </p:blipFill>
        <p:spPr>
          <a:xfrm>
            <a:off x="2680385" y="3597364"/>
            <a:ext cx="3733800" cy="247650"/>
          </a:xfrm>
          <a:prstGeom prst="rect">
            <a:avLst/>
          </a:prstGeom>
          <a:noFill/>
          <a:ln>
            <a:noFill/>
          </a:ln>
        </p:spPr>
      </p:pic>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Shape 68"/>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Markov Chain Probability</a:t>
            </a:r>
          </a:p>
        </p:txBody>
      </p:sp>
      <p:sp>
        <p:nvSpPr>
          <p:cNvPr id="69" name="Shape 69"/>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228600" rtl="0">
              <a:spcBef>
                <a:spcPts val="0"/>
              </a:spcBef>
            </a:pPr>
            <a:r>
              <a:rPr lang="en"/>
              <a:t>A wonderful result of the </a:t>
            </a:r>
            <a:r>
              <a:rPr lang="en" b="1"/>
              <a:t>Markov Properties</a:t>
            </a:r>
            <a:r>
              <a:rPr lang="en"/>
              <a:t> is that calculating the probability of a Markov Chain occurring simplifies dramatically.</a:t>
            </a:r>
            <a:br>
              <a:rPr lang="en"/>
            </a:br>
            <a:r>
              <a:rPr lang="en"/>
              <a:t/>
            </a:r>
            <a:br>
              <a:rPr lang="en"/>
            </a:br>
            <a:endParaRPr lang="en"/>
          </a:p>
          <a:p>
            <a:pPr marL="914400" lvl="1" indent="-228600" rtl="0">
              <a:spcBef>
                <a:spcPts val="0"/>
              </a:spcBef>
            </a:pPr>
            <a:r>
              <a:rPr lang="en"/>
              <a:t>As per the chain rule, then as per limited horizon.</a:t>
            </a:r>
          </a:p>
          <a:p>
            <a:pPr marL="457200" lvl="0" indent="-228600" rtl="0">
              <a:spcBef>
                <a:spcPts val="0"/>
              </a:spcBef>
            </a:pPr>
            <a:r>
              <a:rPr lang="en"/>
              <a:t>We can calculate the probability of the entire sequence using only observations at each transition and the starting state.</a:t>
            </a:r>
          </a:p>
        </p:txBody>
      </p:sp>
      <p:pic>
        <p:nvPicPr>
          <p:cNvPr id="70" name="Shape 70"/>
          <p:cNvPicPr preferRelativeResize="0"/>
          <p:nvPr/>
        </p:nvPicPr>
        <p:blipFill>
          <a:blip r:embed="rId3">
            <a:alphaModFix/>
          </a:blip>
          <a:stretch>
            <a:fillRect/>
          </a:stretch>
        </p:blipFill>
        <p:spPr>
          <a:xfrm>
            <a:off x="2043100" y="1926300"/>
            <a:ext cx="5848350" cy="247650"/>
          </a:xfrm>
          <a:prstGeom prst="rect">
            <a:avLst/>
          </a:prstGeom>
          <a:noFill/>
          <a:ln>
            <a:noFill/>
          </a:ln>
        </p:spPr>
      </p:pic>
      <p:pic>
        <p:nvPicPr>
          <p:cNvPr id="71" name="Shape 71"/>
          <p:cNvPicPr preferRelativeResize="0"/>
          <p:nvPr/>
        </p:nvPicPr>
        <p:blipFill>
          <a:blip r:embed="rId4">
            <a:alphaModFix/>
          </a:blip>
          <a:stretch>
            <a:fillRect/>
          </a:stretch>
        </p:blipFill>
        <p:spPr>
          <a:xfrm>
            <a:off x="2043100" y="2256975"/>
            <a:ext cx="5057775" cy="247650"/>
          </a:xfrm>
          <a:prstGeom prst="rect">
            <a:avLst/>
          </a:prstGeom>
          <a:noFill/>
          <a:ln>
            <a:noFill/>
          </a:ln>
        </p:spPr>
      </p:pic>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sp>
        <p:nvSpPr>
          <p:cNvPr id="76" name="Shape 76"/>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Hidden Markov Models</a:t>
            </a:r>
          </a:p>
        </p:txBody>
      </p:sp>
      <p:sp>
        <p:nvSpPr>
          <p:cNvPr id="77" name="Shape 77"/>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228600" rtl="0">
              <a:lnSpc>
                <a:spcPct val="100000"/>
              </a:lnSpc>
              <a:spcBef>
                <a:spcPts val="0"/>
              </a:spcBef>
              <a:spcAft>
                <a:spcPts val="600"/>
              </a:spcAft>
            </a:pPr>
            <a:r>
              <a:rPr lang="en" b="1" dirty="0"/>
              <a:t>Hidden Markov Models </a:t>
            </a:r>
            <a:r>
              <a:rPr lang="en" dirty="0"/>
              <a:t>(</a:t>
            </a:r>
            <a:r>
              <a:rPr lang="en" b="1" dirty="0"/>
              <a:t>HMM</a:t>
            </a:r>
            <a:r>
              <a:rPr lang="en" dirty="0"/>
              <a:t>) are Markov Models for which we don't actually observe the states of the process directly.</a:t>
            </a:r>
          </a:p>
          <a:p>
            <a:pPr marL="457200" lvl="0" indent="-228600" rtl="0">
              <a:lnSpc>
                <a:spcPct val="100000"/>
              </a:lnSpc>
              <a:spcBef>
                <a:spcPts val="0"/>
              </a:spcBef>
              <a:spcAft>
                <a:spcPts val="600"/>
              </a:spcAft>
            </a:pPr>
            <a:r>
              <a:rPr lang="en" dirty="0"/>
              <a:t>Instead, we observe some statistical process which depends directly on the current state of the chain.</a:t>
            </a:r>
          </a:p>
          <a:p>
            <a:pPr marL="914400" lvl="1" indent="-228600" rtl="0">
              <a:lnSpc>
                <a:spcPct val="100000"/>
              </a:lnSpc>
              <a:spcBef>
                <a:spcPts val="0"/>
              </a:spcBef>
              <a:spcAft>
                <a:spcPts val="600"/>
              </a:spcAft>
            </a:pPr>
            <a:r>
              <a:rPr lang="en" dirty="0"/>
              <a:t>As an example, let's say we have dice of every number of sides: our states.</a:t>
            </a:r>
          </a:p>
          <a:p>
            <a:pPr marL="914400" lvl="1" indent="-228600" rtl="0">
              <a:lnSpc>
                <a:spcPct val="100000"/>
              </a:lnSpc>
              <a:spcBef>
                <a:spcPts val="0"/>
              </a:spcBef>
              <a:spcAft>
                <a:spcPts val="600"/>
              </a:spcAft>
            </a:pPr>
            <a:r>
              <a:rPr lang="en" dirty="0"/>
              <a:t>At each step, we roll our current die twice.</a:t>
            </a:r>
          </a:p>
          <a:p>
            <a:pPr marL="1371600" lvl="2" indent="-228600" rtl="0">
              <a:lnSpc>
                <a:spcPct val="100000"/>
              </a:lnSpc>
              <a:spcBef>
                <a:spcPts val="0"/>
              </a:spcBef>
              <a:spcAft>
                <a:spcPts val="600"/>
              </a:spcAft>
            </a:pPr>
            <a:r>
              <a:rPr lang="en" dirty="0"/>
              <a:t>The first roll decides which die we use next: this transition has the Markov properties.</a:t>
            </a:r>
          </a:p>
          <a:p>
            <a:pPr marL="1371600" marR="0" lvl="2" indent="-317500" algn="l" rtl="0">
              <a:lnSpc>
                <a:spcPct val="100000"/>
              </a:lnSpc>
              <a:spcBef>
                <a:spcPts val="0"/>
              </a:spcBef>
              <a:spcAft>
                <a:spcPts val="600"/>
              </a:spcAft>
              <a:buClr>
                <a:schemeClr val="dk2"/>
              </a:buClr>
              <a:buSzPct val="100000"/>
              <a:buFont typeface="Arial"/>
            </a:pPr>
            <a:r>
              <a:rPr lang="en" dirty="0"/>
              <a:t>The second roll decides what value record for the process: these are our </a:t>
            </a:r>
            <a:r>
              <a:rPr lang="en" b="1" dirty="0"/>
              <a:t>emissions</a:t>
            </a:r>
            <a:r>
              <a:rPr lang="en" dirty="0"/>
              <a:t>.</a:t>
            </a:r>
          </a:p>
          <a:p>
            <a:pPr marL="914400" lvl="1" indent="-228600" rtl="0">
              <a:lnSpc>
                <a:spcPct val="100000"/>
              </a:lnSpc>
              <a:spcBef>
                <a:spcPts val="0"/>
              </a:spcBef>
              <a:spcAft>
                <a:spcPts val="600"/>
              </a:spcAft>
            </a:pPr>
            <a:r>
              <a:rPr lang="en" dirty="0"/>
              <a:t>To an outside observer only presented with the recorded rolls, they cannot know for certain which type of die was rolled at each timestep.</a:t>
            </a:r>
          </a:p>
          <a:p>
            <a:pPr marL="1371600" lvl="2" indent="-228600" rtl="0">
              <a:lnSpc>
                <a:spcPct val="100000"/>
              </a:lnSpc>
              <a:spcBef>
                <a:spcPts val="0"/>
              </a:spcBef>
              <a:spcAft>
                <a:spcPts val="600"/>
              </a:spcAft>
            </a:pPr>
            <a:r>
              <a:rPr lang="en" dirty="0"/>
              <a:t>Every roll result appears on more than one die.</a:t>
            </a:r>
          </a:p>
          <a:p>
            <a:pPr marL="457200" lvl="0" indent="-228600" rtl="0">
              <a:lnSpc>
                <a:spcPct val="100000"/>
              </a:lnSpc>
              <a:spcBef>
                <a:spcPts val="0"/>
              </a:spcBef>
              <a:spcAft>
                <a:spcPts val="600"/>
              </a:spcAft>
            </a:pPr>
            <a:r>
              <a:rPr lang="en" dirty="0"/>
              <a:t>This is referred to as a </a:t>
            </a:r>
            <a:r>
              <a:rPr lang="en" b="1" dirty="0"/>
              <a:t>state-emission HMM</a:t>
            </a:r>
            <a:r>
              <a:rPr lang="en" dirty="0"/>
              <a:t>, because the observed process depends on the current state. </a:t>
            </a:r>
          </a:p>
        </p:txBody>
      </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Shape 82"/>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Hidden Markov Models (Continued)</a:t>
            </a:r>
          </a:p>
        </p:txBody>
      </p:sp>
      <p:sp>
        <p:nvSpPr>
          <p:cNvPr id="83" name="Shape 83"/>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228600" rtl="0">
              <a:lnSpc>
                <a:spcPct val="100000"/>
              </a:lnSpc>
              <a:spcBef>
                <a:spcPts val="0"/>
              </a:spcBef>
              <a:spcAft>
                <a:spcPts val="600"/>
              </a:spcAft>
            </a:pPr>
            <a:r>
              <a:rPr lang="en" b="1" dirty="0"/>
              <a:t>Arc-emission HMMs</a:t>
            </a:r>
            <a:r>
              <a:rPr lang="en" dirty="0"/>
              <a:t> are defined based on the transition pair.</a:t>
            </a:r>
          </a:p>
          <a:p>
            <a:pPr marL="914400" lvl="1" indent="-228600" rtl="0">
              <a:lnSpc>
                <a:spcPct val="100000"/>
              </a:lnSpc>
              <a:spcBef>
                <a:spcPts val="0"/>
              </a:spcBef>
              <a:spcAft>
                <a:spcPts val="600"/>
              </a:spcAft>
            </a:pPr>
            <a:r>
              <a:rPr lang="en" dirty="0"/>
              <a:t>Referring to the previous example, let's say we have all those dice again.</a:t>
            </a:r>
          </a:p>
          <a:p>
            <a:pPr marL="1371600" lvl="2" indent="-228600" rtl="0">
              <a:lnSpc>
                <a:spcPct val="100000"/>
              </a:lnSpc>
              <a:spcBef>
                <a:spcPts val="0"/>
              </a:spcBef>
              <a:spcAft>
                <a:spcPts val="600"/>
              </a:spcAft>
            </a:pPr>
            <a:r>
              <a:rPr lang="en" dirty="0"/>
              <a:t>At each step, we roll our current die once.</a:t>
            </a:r>
          </a:p>
          <a:p>
            <a:pPr marL="1371600" lvl="2" indent="-228600" rtl="0">
              <a:lnSpc>
                <a:spcPct val="100000"/>
              </a:lnSpc>
              <a:spcBef>
                <a:spcPts val="0"/>
              </a:spcBef>
              <a:spcAft>
                <a:spcPts val="600"/>
              </a:spcAft>
            </a:pPr>
            <a:r>
              <a:rPr lang="en" dirty="0"/>
              <a:t>That roll decides which die are going to transition to.</a:t>
            </a:r>
          </a:p>
          <a:p>
            <a:pPr marL="1828800" lvl="3" indent="-228600" rtl="0">
              <a:lnSpc>
                <a:spcPct val="100000"/>
              </a:lnSpc>
              <a:spcBef>
                <a:spcPts val="0"/>
              </a:spcBef>
              <a:spcAft>
                <a:spcPts val="600"/>
              </a:spcAft>
            </a:pPr>
            <a:r>
              <a:rPr lang="en" dirty="0"/>
              <a:t>This transition is still only dependent on the current state.</a:t>
            </a:r>
          </a:p>
          <a:p>
            <a:pPr marL="1371600" lvl="2" indent="-228600" rtl="0">
              <a:lnSpc>
                <a:spcPct val="100000"/>
              </a:lnSpc>
              <a:spcBef>
                <a:spcPts val="0"/>
              </a:spcBef>
              <a:spcAft>
                <a:spcPts val="600"/>
              </a:spcAft>
            </a:pPr>
            <a:r>
              <a:rPr lang="en" dirty="0"/>
              <a:t>Roll both die and take their sum.</a:t>
            </a:r>
          </a:p>
          <a:p>
            <a:pPr marL="1828800" lvl="3" indent="-228600" rtl="0">
              <a:lnSpc>
                <a:spcPct val="100000"/>
              </a:lnSpc>
              <a:spcBef>
                <a:spcPts val="0"/>
              </a:spcBef>
              <a:spcAft>
                <a:spcPts val="600"/>
              </a:spcAft>
            </a:pPr>
            <a:r>
              <a:rPr lang="en" dirty="0"/>
              <a:t>This process is dependent on both the current and next state.</a:t>
            </a:r>
          </a:p>
          <a:p>
            <a:pPr marL="457200" lvl="0" indent="-228600" rtl="0">
              <a:lnSpc>
                <a:spcPct val="100000"/>
              </a:lnSpc>
              <a:spcBef>
                <a:spcPts val="0"/>
              </a:spcBef>
              <a:spcAft>
                <a:spcPts val="600"/>
              </a:spcAft>
            </a:pPr>
            <a:r>
              <a:rPr lang="en" dirty="0"/>
              <a:t>If for every Y, the transition pair (X → Y) has the same emission distribution, then the model can be equivalently expressed as a state-emission HMM.</a:t>
            </a:r>
          </a:p>
          <a:p>
            <a:pPr marL="914400" lvl="1" indent="-228600" rtl="0">
              <a:lnSpc>
                <a:spcPct val="100000"/>
              </a:lnSpc>
              <a:spcBef>
                <a:spcPts val="0"/>
              </a:spcBef>
              <a:spcAft>
                <a:spcPts val="600"/>
              </a:spcAft>
            </a:pPr>
            <a:r>
              <a:rPr lang="en" dirty="0"/>
              <a:t>This means the emission is effectively independent of the future state.</a:t>
            </a:r>
          </a:p>
        </p:txBody>
      </p:sp>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Hidden Markov Models (Continued)</a:t>
            </a:r>
          </a:p>
        </p:txBody>
      </p:sp>
      <p:sp>
        <p:nvSpPr>
          <p:cNvPr id="89" name="Shape 89"/>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228600" rtl="0">
              <a:lnSpc>
                <a:spcPct val="100000"/>
              </a:lnSpc>
              <a:spcBef>
                <a:spcPts val="0"/>
              </a:spcBef>
              <a:spcAft>
                <a:spcPts val="600"/>
              </a:spcAft>
            </a:pPr>
            <a:r>
              <a:rPr lang="en" dirty="0"/>
              <a:t>We can formalize both types of HMMs in the same way.</a:t>
            </a:r>
          </a:p>
          <a:p>
            <a:pPr marL="457200" lvl="0" indent="-228600" rtl="0">
              <a:lnSpc>
                <a:spcPct val="100000"/>
              </a:lnSpc>
              <a:spcBef>
                <a:spcPts val="0"/>
              </a:spcBef>
              <a:spcAft>
                <a:spcPts val="600"/>
              </a:spcAft>
            </a:pPr>
            <a:r>
              <a:rPr lang="en" dirty="0"/>
              <a:t>Let an HMM be a 5-tuple (S, K, </a:t>
            </a:r>
            <a:r>
              <a:rPr lang="en" dirty="0">
                <a:latin typeface="Times New Roman"/>
                <a:ea typeface="Times New Roman"/>
                <a:cs typeface="Times New Roman"/>
                <a:sym typeface="Times New Roman"/>
              </a:rPr>
              <a:t>Π</a:t>
            </a:r>
            <a:r>
              <a:rPr lang="en" dirty="0"/>
              <a:t>, A, B).</a:t>
            </a:r>
          </a:p>
          <a:p>
            <a:pPr marL="914400" lvl="1" indent="-228600" rtl="0">
              <a:lnSpc>
                <a:spcPct val="100000"/>
              </a:lnSpc>
              <a:spcBef>
                <a:spcPts val="0"/>
              </a:spcBef>
              <a:spcAft>
                <a:spcPts val="600"/>
              </a:spcAft>
            </a:pPr>
            <a:r>
              <a:rPr lang="en" dirty="0"/>
              <a:t>S is the set of hidden states.</a:t>
            </a:r>
          </a:p>
          <a:p>
            <a:pPr marL="914400" lvl="1" indent="-228600" rtl="0">
              <a:lnSpc>
                <a:spcPct val="100000"/>
              </a:lnSpc>
              <a:spcBef>
                <a:spcPts val="0"/>
              </a:spcBef>
              <a:spcAft>
                <a:spcPts val="600"/>
              </a:spcAft>
            </a:pPr>
            <a:r>
              <a:rPr lang="en" dirty="0"/>
              <a:t>K is the emission alphabet.</a:t>
            </a:r>
          </a:p>
          <a:p>
            <a:pPr marL="914400" lvl="1" indent="-228600" rtl="0">
              <a:lnSpc>
                <a:spcPct val="100000"/>
              </a:lnSpc>
              <a:spcBef>
                <a:spcPts val="0"/>
              </a:spcBef>
              <a:spcAft>
                <a:spcPts val="600"/>
              </a:spcAft>
            </a:pPr>
            <a:r>
              <a:rPr lang="en" dirty="0">
                <a:latin typeface="Times New Roman"/>
                <a:ea typeface="Times New Roman"/>
                <a:cs typeface="Times New Roman"/>
                <a:sym typeface="Times New Roman"/>
              </a:rPr>
              <a:t>Π</a:t>
            </a:r>
            <a:r>
              <a:rPr lang="en" dirty="0"/>
              <a:t> is the set of probabilities of starting on a given state.</a:t>
            </a:r>
          </a:p>
          <a:p>
            <a:pPr marL="914400" lvl="1" indent="-228600" rtl="0">
              <a:lnSpc>
                <a:spcPct val="100000"/>
              </a:lnSpc>
              <a:spcBef>
                <a:spcPts val="0"/>
              </a:spcBef>
              <a:spcAft>
                <a:spcPts val="600"/>
              </a:spcAft>
            </a:pPr>
            <a:r>
              <a:rPr lang="en" dirty="0"/>
              <a:t>A is the set of transition probabilities.</a:t>
            </a:r>
          </a:p>
          <a:p>
            <a:pPr marL="1371600" lvl="2" indent="-228600" rtl="0">
              <a:lnSpc>
                <a:spcPct val="100000"/>
              </a:lnSpc>
              <a:spcBef>
                <a:spcPts val="0"/>
              </a:spcBef>
              <a:spcAft>
                <a:spcPts val="600"/>
              </a:spcAft>
            </a:pPr>
            <a:r>
              <a:rPr lang="en" dirty="0"/>
              <a:t>     is the probability of transitioning from state </a:t>
            </a:r>
            <a:r>
              <a:rPr lang="en" i="1" dirty="0"/>
              <a:t>i</a:t>
            </a:r>
            <a:r>
              <a:rPr lang="en" dirty="0"/>
              <a:t> to </a:t>
            </a:r>
            <a:r>
              <a:rPr lang="en" i="1" dirty="0"/>
              <a:t>j</a:t>
            </a:r>
          </a:p>
          <a:p>
            <a:pPr marL="914400" lvl="1" indent="-228600" rtl="0">
              <a:lnSpc>
                <a:spcPct val="100000"/>
              </a:lnSpc>
              <a:spcBef>
                <a:spcPts val="0"/>
              </a:spcBef>
              <a:spcAft>
                <a:spcPts val="600"/>
              </a:spcAft>
            </a:pPr>
            <a:r>
              <a:rPr lang="en" dirty="0"/>
              <a:t>B is the set of emission probabilities.</a:t>
            </a:r>
          </a:p>
          <a:p>
            <a:pPr marL="1371600" lvl="2" indent="-228600" rtl="0">
              <a:lnSpc>
                <a:spcPct val="100000"/>
              </a:lnSpc>
              <a:spcBef>
                <a:spcPts val="0"/>
              </a:spcBef>
              <a:spcAft>
                <a:spcPts val="600"/>
              </a:spcAft>
            </a:pPr>
            <a:r>
              <a:rPr lang="en" dirty="0"/>
              <a:t>     is the probability of outputting the symbol </a:t>
            </a:r>
            <a:r>
              <a:rPr lang="en" i="1" dirty="0"/>
              <a:t>k</a:t>
            </a:r>
            <a:r>
              <a:rPr lang="en" dirty="0"/>
              <a:t> when transitioning from </a:t>
            </a:r>
            <a:r>
              <a:rPr lang="en" i="1" dirty="0"/>
              <a:t>i</a:t>
            </a:r>
            <a:r>
              <a:rPr lang="en" dirty="0"/>
              <a:t> to </a:t>
            </a:r>
            <a:r>
              <a:rPr lang="en" i="1" dirty="0"/>
              <a:t>j</a:t>
            </a:r>
            <a:r>
              <a:rPr lang="en" dirty="0"/>
              <a:t>.</a:t>
            </a:r>
          </a:p>
          <a:p>
            <a:pPr marL="457200" lvl="0" indent="-228600" rtl="0">
              <a:lnSpc>
                <a:spcPct val="100000"/>
              </a:lnSpc>
              <a:spcBef>
                <a:spcPts val="0"/>
              </a:spcBef>
              <a:spcAft>
                <a:spcPts val="600"/>
              </a:spcAft>
            </a:pPr>
            <a:r>
              <a:rPr lang="en" dirty="0"/>
              <a:t>Common notation outside of the HHM machinery</a:t>
            </a:r>
          </a:p>
          <a:p>
            <a:pPr marL="914400" lvl="1" indent="-228600" rtl="0">
              <a:lnSpc>
                <a:spcPct val="100000"/>
              </a:lnSpc>
              <a:spcBef>
                <a:spcPts val="0"/>
              </a:spcBef>
              <a:spcAft>
                <a:spcPts val="600"/>
              </a:spcAft>
            </a:pPr>
            <a:r>
              <a:rPr lang="en" dirty="0"/>
              <a:t>X is used to denote the sequence of hidden states.</a:t>
            </a:r>
          </a:p>
          <a:p>
            <a:pPr marL="914400" lvl="1" indent="-228600">
              <a:lnSpc>
                <a:spcPct val="100000"/>
              </a:lnSpc>
              <a:spcBef>
                <a:spcPts val="0"/>
              </a:spcBef>
              <a:spcAft>
                <a:spcPts val="600"/>
              </a:spcAft>
            </a:pPr>
            <a:r>
              <a:rPr lang="en" dirty="0"/>
              <a:t>O is used to denote the sequence of observed emissions.</a:t>
            </a:r>
          </a:p>
        </p:txBody>
      </p:sp>
      <p:pic>
        <p:nvPicPr>
          <p:cNvPr id="90" name="Shape 90"/>
          <p:cNvPicPr preferRelativeResize="0"/>
          <p:nvPr/>
        </p:nvPicPr>
        <p:blipFill>
          <a:blip r:embed="rId3">
            <a:alphaModFix/>
          </a:blip>
          <a:stretch>
            <a:fillRect/>
          </a:stretch>
        </p:blipFill>
        <p:spPr>
          <a:xfrm>
            <a:off x="1551288" y="3181350"/>
            <a:ext cx="190500" cy="104775"/>
          </a:xfrm>
          <a:prstGeom prst="rect">
            <a:avLst/>
          </a:prstGeom>
          <a:noFill/>
          <a:ln>
            <a:noFill/>
          </a:ln>
        </p:spPr>
      </p:pic>
      <p:pic>
        <p:nvPicPr>
          <p:cNvPr id="91" name="Shape 91"/>
          <p:cNvPicPr preferRelativeResize="0"/>
          <p:nvPr/>
        </p:nvPicPr>
        <p:blipFill>
          <a:blip r:embed="rId4">
            <a:alphaModFix/>
          </a:blip>
          <a:stretch>
            <a:fillRect/>
          </a:stretch>
        </p:blipFill>
        <p:spPr>
          <a:xfrm>
            <a:off x="1471612" y="3714750"/>
            <a:ext cx="238125" cy="142875"/>
          </a:xfrm>
          <a:prstGeom prst="rect">
            <a:avLst/>
          </a:prstGeom>
          <a:noFill/>
          <a:ln>
            <a:noFill/>
          </a:ln>
        </p:spPr>
      </p:pic>
    </p:spTree>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Shape 96"/>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Fundamental Questions for HMMs</a:t>
            </a:r>
          </a:p>
        </p:txBody>
      </p:sp>
      <p:sp>
        <p:nvSpPr>
          <p:cNvPr id="97" name="Shape 97"/>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228600" rtl="0">
              <a:spcBef>
                <a:spcPts val="0"/>
              </a:spcBef>
              <a:buAutoNum type="arabicPeriod"/>
            </a:pPr>
            <a:r>
              <a:rPr lang="en"/>
              <a:t>Given an HMM, how do we efficiently compute the probability of an output sequence?</a:t>
            </a:r>
            <a:br>
              <a:rPr lang="en"/>
            </a:br>
            <a:endParaRPr lang="en"/>
          </a:p>
          <a:p>
            <a:pPr marL="457200" lvl="0" indent="-228600" rtl="0">
              <a:spcBef>
                <a:spcPts val="0"/>
              </a:spcBef>
              <a:buAutoNum type="arabicPeriod"/>
            </a:pPr>
            <a:r>
              <a:rPr lang="en"/>
              <a:t>Given an observation sequence and a model, how do we choose the sequence of hidden states that best explains the observations?</a:t>
            </a:r>
            <a:br>
              <a:rPr lang="en"/>
            </a:br>
            <a:r>
              <a:rPr lang="en"/>
              <a:t/>
            </a:r>
            <a:br>
              <a:rPr lang="en"/>
            </a:br>
            <a:endParaRPr lang="en"/>
          </a:p>
          <a:p>
            <a:pPr marL="457200" lvl="0" indent="-228600" rtl="0">
              <a:spcBef>
                <a:spcPts val="0"/>
              </a:spcBef>
              <a:buAutoNum type="arabicPeriod"/>
            </a:pPr>
            <a:r>
              <a:rPr lang="en"/>
              <a:t>Given an observation sequence and a space of models, how do we find the best model consistent with our observed data?</a:t>
            </a:r>
          </a:p>
        </p:txBody>
      </p:sp>
      <p:pic>
        <p:nvPicPr>
          <p:cNvPr id="98" name="Shape 98"/>
          <p:cNvPicPr preferRelativeResize="0"/>
          <p:nvPr/>
        </p:nvPicPr>
        <p:blipFill>
          <a:blip r:embed="rId3">
            <a:alphaModFix/>
          </a:blip>
          <a:stretch>
            <a:fillRect/>
          </a:stretch>
        </p:blipFill>
        <p:spPr>
          <a:xfrm>
            <a:off x="2989100" y="3257550"/>
            <a:ext cx="2823571" cy="295000"/>
          </a:xfrm>
          <a:prstGeom prst="rect">
            <a:avLst/>
          </a:prstGeom>
          <a:noFill/>
          <a:ln>
            <a:noFill/>
          </a:ln>
        </p:spPr>
      </p:pic>
      <p:pic>
        <p:nvPicPr>
          <p:cNvPr id="99" name="Shape 99"/>
          <p:cNvPicPr preferRelativeResize="0"/>
          <p:nvPr/>
        </p:nvPicPr>
        <p:blipFill>
          <a:blip r:embed="rId4">
            <a:alphaModFix/>
          </a:blip>
          <a:stretch>
            <a:fillRect/>
          </a:stretch>
        </p:blipFill>
        <p:spPr>
          <a:xfrm>
            <a:off x="3178742" y="4493060"/>
            <a:ext cx="2444286" cy="295000"/>
          </a:xfrm>
          <a:prstGeom prst="rect">
            <a:avLst/>
          </a:prstGeom>
          <a:noFill/>
          <a:ln>
            <a:noFill/>
          </a:ln>
        </p:spPr>
      </p:pic>
      <p:pic>
        <p:nvPicPr>
          <p:cNvPr id="100" name="Shape 100"/>
          <p:cNvPicPr preferRelativeResize="0"/>
          <p:nvPr/>
        </p:nvPicPr>
        <p:blipFill>
          <a:blip r:embed="rId5">
            <a:alphaModFix/>
          </a:blip>
          <a:stretch>
            <a:fillRect/>
          </a:stretch>
        </p:blipFill>
        <p:spPr>
          <a:xfrm>
            <a:off x="3048000" y="1891548"/>
            <a:ext cx="2444286" cy="295000"/>
          </a:xfrm>
          <a:prstGeom prst="rect">
            <a:avLst/>
          </a:prstGeom>
          <a:noFill/>
          <a:ln>
            <a:noFill/>
          </a:ln>
        </p:spPr>
      </p:pic>
    </p:spTree>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r>
              <a:rPr lang="en-US" dirty="0"/>
              <a:t>Finding the probability of an </a:t>
            </a:r>
            <a:r>
              <a:rPr lang="en-US" dirty="0" smtClean="0"/>
              <a:t>observation</a:t>
            </a:r>
            <a:endParaRPr lang="en-US" dirty="0"/>
          </a:p>
        </p:txBody>
      </p:sp>
      <p:sp>
        <p:nvSpPr>
          <p:cNvPr id="77827" name="Rectangle 3"/>
          <p:cNvSpPr>
            <a:spLocks noGrp="1" noChangeArrowheads="1"/>
          </p:cNvSpPr>
          <p:nvPr>
            <p:ph idx="1"/>
          </p:nvPr>
        </p:nvSpPr>
        <p:spPr>
          <a:xfrm>
            <a:off x="457200" y="1352550"/>
            <a:ext cx="7924800" cy="3086100"/>
          </a:xfrm>
        </p:spPr>
        <p:txBody>
          <a:bodyPr>
            <a:normAutofit/>
          </a:bodyPr>
          <a:lstStyle/>
          <a:p>
            <a:pPr>
              <a:lnSpc>
                <a:spcPct val="90000"/>
              </a:lnSpc>
              <a:spcBef>
                <a:spcPct val="10000"/>
              </a:spcBef>
            </a:pPr>
            <a:r>
              <a:rPr lang="en-US" dirty="0"/>
              <a:t>Given the observation sequence O=(o</a:t>
            </a:r>
            <a:r>
              <a:rPr lang="en-US" baseline="-25000" dirty="0"/>
              <a:t>1</a:t>
            </a:r>
            <a:r>
              <a:rPr lang="en-US" dirty="0"/>
              <a:t>, …, </a:t>
            </a:r>
            <a:r>
              <a:rPr lang="en-US" dirty="0" err="1"/>
              <a:t>o</a:t>
            </a:r>
            <a:r>
              <a:rPr lang="en-US" baseline="-25000" dirty="0" err="1"/>
              <a:t>T</a:t>
            </a:r>
            <a:r>
              <a:rPr lang="en-US" dirty="0"/>
              <a:t>) and a model </a:t>
            </a:r>
            <a:r>
              <a:rPr lang="en-US" dirty="0">
                <a:sym typeface="Symbol" panose="05050102010706020507" pitchFamily="18" charset="2"/>
              </a:rPr>
              <a:t>= (A, B, ), we wish to know how to efficiently compute P(O| ). This process is called </a:t>
            </a:r>
            <a:r>
              <a:rPr lang="en-US" b="1" i="1" u="sng" dirty="0">
                <a:sym typeface="Symbol" panose="05050102010706020507" pitchFamily="18" charset="2"/>
              </a:rPr>
              <a:t>decoding</a:t>
            </a:r>
            <a:r>
              <a:rPr lang="en-US" dirty="0">
                <a:sym typeface="Symbol" panose="05050102010706020507" pitchFamily="18" charset="2"/>
              </a:rPr>
              <a:t>.</a:t>
            </a:r>
          </a:p>
          <a:p>
            <a:pPr>
              <a:lnSpc>
                <a:spcPct val="90000"/>
              </a:lnSpc>
              <a:spcBef>
                <a:spcPct val="10000"/>
              </a:spcBef>
            </a:pPr>
            <a:r>
              <a:rPr lang="en-US" dirty="0">
                <a:sym typeface="Symbol" panose="05050102010706020507" pitchFamily="18" charset="2"/>
              </a:rPr>
              <a:t>For any state sequence X=(X1, …, XT+1), we find: </a:t>
            </a:r>
            <a:r>
              <a:rPr lang="en-US" b="1" i="1" dirty="0">
                <a:sym typeface="Symbol" panose="05050102010706020507" pitchFamily="18" charset="2"/>
              </a:rPr>
              <a:t>P(O|)= </a:t>
            </a:r>
            <a:r>
              <a:rPr lang="en-US" b="1" i="1" baseline="-25000" dirty="0">
                <a:sym typeface="Symbol" panose="05050102010706020507" pitchFamily="18" charset="2"/>
              </a:rPr>
              <a:t>X1…XT+1</a:t>
            </a:r>
            <a:r>
              <a:rPr lang="en-US" b="1" i="1" dirty="0">
                <a:sym typeface="Symbol" panose="05050102010706020507" pitchFamily="18" charset="2"/>
              </a:rPr>
              <a:t> </a:t>
            </a:r>
            <a:r>
              <a:rPr lang="en-US" b="1" i="1" baseline="-25000" dirty="0">
                <a:sym typeface="Symbol" panose="05050102010706020507" pitchFamily="18" charset="2"/>
              </a:rPr>
              <a:t>X1</a:t>
            </a:r>
            <a:r>
              <a:rPr lang="en-US" b="1" i="1" dirty="0">
                <a:sym typeface="Symbol" panose="05050102010706020507" pitchFamily="18" charset="2"/>
              </a:rPr>
              <a:t> </a:t>
            </a:r>
            <a:r>
              <a:rPr lang="en-US" b="1" i="1" baseline="-25000" dirty="0">
                <a:sym typeface="Symbol" panose="05050102010706020507" pitchFamily="18" charset="2"/>
              </a:rPr>
              <a:t>t=1</a:t>
            </a:r>
            <a:r>
              <a:rPr lang="en-US" b="1" i="1" baseline="30000" dirty="0">
                <a:sym typeface="Symbol" panose="05050102010706020507" pitchFamily="18" charset="2"/>
              </a:rPr>
              <a:t>T</a:t>
            </a:r>
            <a:r>
              <a:rPr lang="en-US" b="1" i="1" dirty="0">
                <a:sym typeface="Symbol" panose="05050102010706020507" pitchFamily="18" charset="2"/>
              </a:rPr>
              <a:t> a</a:t>
            </a:r>
            <a:r>
              <a:rPr lang="en-US" b="1" i="1" baseline="-25000" dirty="0">
                <a:sym typeface="Symbol" panose="05050102010706020507" pitchFamily="18" charset="2"/>
              </a:rPr>
              <a:t>XtXt+1</a:t>
            </a:r>
            <a:r>
              <a:rPr lang="en-US" b="1" i="1" dirty="0">
                <a:sym typeface="Symbol" panose="05050102010706020507" pitchFamily="18" charset="2"/>
              </a:rPr>
              <a:t> b</a:t>
            </a:r>
            <a:r>
              <a:rPr lang="en-US" b="1" i="1" baseline="-25000" dirty="0">
                <a:sym typeface="Symbol" panose="05050102010706020507" pitchFamily="18" charset="2"/>
              </a:rPr>
              <a:t>XtXt+1ot</a:t>
            </a:r>
          </a:p>
          <a:p>
            <a:pPr>
              <a:lnSpc>
                <a:spcPct val="90000"/>
              </a:lnSpc>
              <a:spcBef>
                <a:spcPct val="10000"/>
              </a:spcBef>
            </a:pPr>
            <a:r>
              <a:rPr lang="en-US" dirty="0">
                <a:sym typeface="Symbol" panose="05050102010706020507" pitchFamily="18" charset="2"/>
              </a:rPr>
              <a:t>This is simply the sum of the probability of the observation occurring according to each possible state sequence.</a:t>
            </a:r>
          </a:p>
          <a:p>
            <a:pPr>
              <a:lnSpc>
                <a:spcPct val="90000"/>
              </a:lnSpc>
              <a:spcBef>
                <a:spcPct val="10000"/>
              </a:spcBef>
            </a:pPr>
            <a:r>
              <a:rPr lang="en-US" dirty="0">
                <a:sym typeface="Symbol" panose="05050102010706020507" pitchFamily="18" charset="2"/>
              </a:rPr>
              <a:t>Direct evaluation of this expression, however, is extremely inefficient.</a:t>
            </a:r>
          </a:p>
        </p:txBody>
      </p:sp>
      <p:sp>
        <p:nvSpPr>
          <p:cNvPr id="2" name="Slide Number Placeholder 1"/>
          <p:cNvSpPr>
            <a:spLocks noGrp="1"/>
          </p:cNvSpPr>
          <p:nvPr>
            <p:ph type="sldNum" sz="quarter" idx="12"/>
          </p:nvPr>
        </p:nvSpPr>
        <p:spPr/>
        <p:txBody>
          <a:bodyPr/>
          <a:lstStyle/>
          <a:p>
            <a:fld id="{0107CE6F-7C60-4A1A-8993-C29F5BCFC469}" type="slidenum">
              <a:rPr lang="en-US" smtClean="0"/>
              <a:t>8</a:t>
            </a:fld>
            <a:endParaRPr lang="en-US"/>
          </a:p>
        </p:txBody>
      </p:sp>
    </p:spTree>
    <p:extLst>
      <p:ext uri="{BB962C8B-B14F-4D97-AF65-F5344CB8AC3E}">
        <p14:creationId xmlns:p14="http://schemas.microsoft.com/office/powerpoint/2010/main" val="32670469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838200" y="342900"/>
            <a:ext cx="7334250" cy="800100"/>
          </a:xfrm>
        </p:spPr>
        <p:txBody>
          <a:bodyPr>
            <a:normAutofit/>
          </a:bodyPr>
          <a:lstStyle/>
          <a:p>
            <a:pPr>
              <a:lnSpc>
                <a:spcPct val="80000"/>
              </a:lnSpc>
            </a:pPr>
            <a:r>
              <a:rPr lang="en-US" dirty="0"/>
              <a:t>Finding the probability of an </a:t>
            </a:r>
            <a:r>
              <a:rPr lang="en-US" dirty="0" smtClean="0"/>
              <a:t>observation</a:t>
            </a:r>
            <a:endParaRPr lang="en-US" dirty="0"/>
          </a:p>
        </p:txBody>
      </p:sp>
      <p:sp>
        <p:nvSpPr>
          <p:cNvPr id="78851" name="Rectangle 3"/>
          <p:cNvSpPr>
            <a:spLocks noGrp="1" noChangeArrowheads="1"/>
          </p:cNvSpPr>
          <p:nvPr>
            <p:ph idx="1"/>
          </p:nvPr>
        </p:nvSpPr>
        <p:spPr>
          <a:xfrm>
            <a:off x="457200" y="1371600"/>
            <a:ext cx="7315200" cy="3086100"/>
          </a:xfrm>
        </p:spPr>
        <p:txBody>
          <a:bodyPr>
            <a:normAutofit/>
          </a:bodyPr>
          <a:lstStyle/>
          <a:p>
            <a:pPr>
              <a:lnSpc>
                <a:spcPct val="85000"/>
              </a:lnSpc>
            </a:pPr>
            <a:r>
              <a:rPr lang="en-US" dirty="0"/>
              <a:t>In order to avoid this complexity, we can use </a:t>
            </a:r>
            <a:r>
              <a:rPr lang="en-US" b="1" i="1" u="sng" dirty="0"/>
              <a:t>dynamic programming</a:t>
            </a:r>
            <a:r>
              <a:rPr lang="en-US" dirty="0"/>
              <a:t> or </a:t>
            </a:r>
            <a:r>
              <a:rPr lang="en-US" b="1" i="1" u="sng" dirty="0" err="1"/>
              <a:t>memoization</a:t>
            </a:r>
            <a:r>
              <a:rPr lang="en-US" b="1" i="1" u="sng" dirty="0"/>
              <a:t> </a:t>
            </a:r>
            <a:r>
              <a:rPr lang="en-US" dirty="0"/>
              <a:t>techniques.</a:t>
            </a:r>
          </a:p>
          <a:p>
            <a:pPr>
              <a:lnSpc>
                <a:spcPct val="85000"/>
              </a:lnSpc>
            </a:pPr>
            <a:r>
              <a:rPr lang="en-US" dirty="0"/>
              <a:t>In particular, we use </a:t>
            </a:r>
            <a:r>
              <a:rPr lang="en-US" b="1" i="1" u="sng" dirty="0" err="1"/>
              <a:t>treillis</a:t>
            </a:r>
            <a:r>
              <a:rPr lang="en-US" dirty="0"/>
              <a:t> algorithms.</a:t>
            </a:r>
          </a:p>
          <a:p>
            <a:pPr>
              <a:lnSpc>
                <a:spcPct val="85000"/>
              </a:lnSpc>
            </a:pPr>
            <a:r>
              <a:rPr lang="en-US" dirty="0"/>
              <a:t>We make a square array of states versus time and compute the probabilities of being at each state at each time in terms of the probabilities for being in each state at the preceding time.</a:t>
            </a:r>
          </a:p>
          <a:p>
            <a:pPr>
              <a:lnSpc>
                <a:spcPct val="85000"/>
              </a:lnSpc>
            </a:pPr>
            <a:r>
              <a:rPr lang="en-US" dirty="0"/>
              <a:t>A </a:t>
            </a:r>
            <a:r>
              <a:rPr lang="en-US" dirty="0" err="1"/>
              <a:t>treillis</a:t>
            </a:r>
            <a:r>
              <a:rPr lang="en-US" dirty="0"/>
              <a:t> can record the probability of all initial </a:t>
            </a:r>
            <a:r>
              <a:rPr lang="en-US" dirty="0" err="1"/>
              <a:t>subpaths</a:t>
            </a:r>
            <a:r>
              <a:rPr lang="en-US" dirty="0"/>
              <a:t> of the HMM that end in a certain state at a certain time. The probability of longer </a:t>
            </a:r>
            <a:r>
              <a:rPr lang="en-US" dirty="0" err="1"/>
              <a:t>subpaths</a:t>
            </a:r>
            <a:r>
              <a:rPr lang="en-US" dirty="0"/>
              <a:t> can then be worked out in terms of the shorter </a:t>
            </a:r>
            <a:r>
              <a:rPr lang="en-US" dirty="0" err="1"/>
              <a:t>subpaths</a:t>
            </a:r>
            <a:r>
              <a:rPr lang="en-US" dirty="0"/>
              <a:t>.</a:t>
            </a:r>
          </a:p>
        </p:txBody>
      </p:sp>
      <p:sp>
        <p:nvSpPr>
          <p:cNvPr id="2" name="Slide Number Placeholder 1"/>
          <p:cNvSpPr>
            <a:spLocks noGrp="1"/>
          </p:cNvSpPr>
          <p:nvPr>
            <p:ph type="sldNum" sz="quarter" idx="12"/>
          </p:nvPr>
        </p:nvSpPr>
        <p:spPr/>
        <p:txBody>
          <a:bodyPr/>
          <a:lstStyle/>
          <a:p>
            <a:fld id="{0107CE6F-7C60-4A1A-8993-C29F5BCFC469}" type="slidenum">
              <a:rPr lang="en-US" smtClean="0"/>
              <a:t>9</a:t>
            </a:fld>
            <a:endParaRPr lang="en-US"/>
          </a:p>
        </p:txBody>
      </p:sp>
    </p:spTree>
    <p:extLst>
      <p:ext uri="{BB962C8B-B14F-4D97-AF65-F5344CB8AC3E}">
        <p14:creationId xmlns:p14="http://schemas.microsoft.com/office/powerpoint/2010/main" val="2465860052"/>
      </p:ext>
    </p:extLst>
  </p:cSld>
  <p:clrMapOvr>
    <a:masterClrMapping/>
  </p:clrMapOvr>
</p:sld>
</file>

<file path=ppt/theme/theme1.xml><?xml version="1.0" encoding="utf-8"?>
<a:theme xmlns:a="http://schemas.openxmlformats.org/drawingml/2006/main"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857</Words>
  <Application>Microsoft Office PowerPoint</Application>
  <PresentationFormat>On-screen Show (16:9)</PresentationFormat>
  <Paragraphs>70</Paragraphs>
  <Slides>10</Slides>
  <Notes>7</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simple-light-2</vt:lpstr>
      <vt:lpstr>Markov Models</vt:lpstr>
      <vt:lpstr>Markov Models</vt:lpstr>
      <vt:lpstr>Markov Chain Probability</vt:lpstr>
      <vt:lpstr>Hidden Markov Models</vt:lpstr>
      <vt:lpstr>Hidden Markov Models (Continued)</vt:lpstr>
      <vt:lpstr>Hidden Markov Models (Continued)</vt:lpstr>
      <vt:lpstr>Fundamental Questions for HMMs</vt:lpstr>
      <vt:lpstr>Finding the probability of an observation</vt:lpstr>
      <vt:lpstr>Finding the probability of an observation</vt:lpstr>
      <vt:lpstr>Finding the probability of an observation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Markov Models</dc:title>
  <cp:lastModifiedBy>Ping Chen</cp:lastModifiedBy>
  <cp:revision>2</cp:revision>
  <dcterms:modified xsi:type="dcterms:W3CDTF">2016-06-01T20:16:34Z</dcterms:modified>
</cp:coreProperties>
</file>