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290019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Statistical Inference: n-gram Models over Sparse Data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Validation Methods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How do we know that we've picked good parameters?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Our choice of distribution parameters, our lambda for Lidstone's Law, etc.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parameters we learned on our training set will likely work very well for data we've already observed.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However, we need to ensure that the models we've learned will work on new data.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We already know the results of our training set.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Predictions should be able to generalize to the problem space.</a:t>
            </a: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One method for this is test the learned models on new instances from the problem space.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Testing Sets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Testing sets</a:t>
            </a:r>
            <a:r>
              <a:rPr lang="en"/>
              <a:t> can be formed by holding out a portion of your dataset from the training of your models.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These instances will not be used to calculate relative frequencies or estimate other parameters.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Once you've estimated your distributions on the remaining data, you can validate them against the testing set.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The idea is that the learned content from your training set should generalize well to unseen data.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Problems with a Single Test Set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How did we choose the test set?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Was our choice fair and representative of other unseen data?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Was it a poor choice? 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Should we pick different test sets until the model performs well on it?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/>
              <a:t>NO!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The purpose behind using a test set is to prepare the model for unseen data.</a:t>
            </a:r>
          </a:p>
          <a:p>
            <a:pPr marL="914400" lvl="1" indent="-228600">
              <a:spcBef>
                <a:spcPts val="0"/>
              </a:spcBef>
            </a:pPr>
            <a:r>
              <a:rPr lang="en"/>
              <a:t>Any choice of testing set should perform roughly the same for a robust model.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Statistical Inference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Statistical inference</a:t>
            </a:r>
            <a:r>
              <a:rPr lang="en" dirty="0"/>
              <a:t> is the process of deducing properties of the distribution of your data using statistical methods.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What is the probability that an English sentence contains a gerund?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How often are prepositional phrases used?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Language modeling</a:t>
            </a:r>
            <a:r>
              <a:rPr lang="en" dirty="0"/>
              <a:t> is the task of estimating the probability of the next word in a sentence given its preceding words.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What is the probability that the next word of "Every morning I eat bacon and" is "eggs"?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b="1" dirty="0"/>
              <a:t>Shannon Game</a:t>
            </a:r>
            <a:r>
              <a:rPr lang="en" dirty="0"/>
              <a:t> is the task of guessing the next letter in a text.</a:t>
            </a:r>
          </a:p>
          <a:p>
            <a:pPr marL="914400" lvl="1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same techniques can be used in both, however the probability space of words may be richer than the probability space of letters.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Reliability vs. Discrimination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To make any decisions about our data, we must first define the problem formally.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objective of any task is to predict a </a:t>
            </a:r>
            <a:r>
              <a:rPr lang="en" b="1" dirty="0"/>
              <a:t>target feature</a:t>
            </a:r>
            <a:r>
              <a:rPr lang="en" dirty="0"/>
              <a:t> from </a:t>
            </a:r>
            <a:r>
              <a:rPr lang="en" b="1" dirty="0"/>
              <a:t>classificatory features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Features are any distinguishing characteristics between our data points which we can use to separate them into equivalence classes.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For this, it's often reasonable to make </a:t>
            </a:r>
            <a:r>
              <a:rPr lang="en" b="1" dirty="0"/>
              <a:t>independence assumptions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While our our classificatory features may not be independent of each other, we do not see these dependencies to have a significant impact. </a:t>
            </a: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trade-off: more features give us higher </a:t>
            </a:r>
            <a:r>
              <a:rPr lang="en" b="1" dirty="0"/>
              <a:t>discrimination</a:t>
            </a:r>
            <a:r>
              <a:rPr lang="en" dirty="0"/>
              <a:t>, but as each equivalence class gets smaller, we lose </a:t>
            </a:r>
            <a:r>
              <a:rPr lang="en" b="1" dirty="0"/>
              <a:t>reliability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n-gram Models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We can define the basic language modeling task as follows: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 						Where         represents the </a:t>
            </a:r>
            <a:r>
              <a:rPr lang="en" i="1" dirty="0"/>
              <a:t>i-</a:t>
            </a:r>
            <a:r>
              <a:rPr lang="en" dirty="0"/>
              <a:t>th word in the sentence.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Here, we call 		     the </a:t>
            </a:r>
            <a:r>
              <a:rPr lang="en" b="1" dirty="0"/>
              <a:t>history</a:t>
            </a:r>
            <a:r>
              <a:rPr lang="en" dirty="0"/>
              <a:t>, the words that we have already observed.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Histories will generally be long unique sequences, meaning that we have not seen the exact sentence before.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Even when the histories are not unique, the next word could very well end differently the next time it's seen.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 like to go to the mall.</a:t>
            </a:r>
          </a:p>
          <a:p>
            <a:pPr marL="914400" lvl="1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 like to go to the museum.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9599" y="1553274"/>
            <a:ext cx="2050424" cy="252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3200" y="1637573"/>
            <a:ext cx="235099" cy="16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09800" y="2190750"/>
            <a:ext cx="1135120" cy="16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Markov Assumption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One method for handling histories is to accept the </a:t>
            </a:r>
            <a:r>
              <a:rPr lang="en" b="1" dirty="0"/>
              <a:t>Markov Assumption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Markov Assumption is that next state of a process only depends on its local context.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means we only need to consider the last few words rather than the entire history.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We will expand on this in later slides that describe Markov Models.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If we only consider the last </a:t>
            </a:r>
            <a:r>
              <a:rPr lang="en" i="1" dirty="0"/>
              <a:t>n-1</a:t>
            </a:r>
            <a:r>
              <a:rPr lang="en" dirty="0"/>
              <a:t> words, before predicting the </a:t>
            </a:r>
            <a:r>
              <a:rPr lang="en" i="1" dirty="0"/>
              <a:t>n</a:t>
            </a:r>
            <a:r>
              <a:rPr lang="en" dirty="0"/>
              <a:t>-th, we can represent our dataset as a list of n-grams.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i="1" dirty="0"/>
              <a:t>n</a:t>
            </a:r>
            <a:r>
              <a:rPr lang="en" dirty="0"/>
              <a:t>-th word is our target feature.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first </a:t>
            </a:r>
            <a:r>
              <a:rPr lang="en" i="1" dirty="0"/>
              <a:t>n-1</a:t>
            </a:r>
            <a:r>
              <a:rPr lang="en" dirty="0"/>
              <a:t> words are our classificatory features.</a:t>
            </a: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n-gram models for </a:t>
            </a:r>
            <a:r>
              <a:rPr lang="en" i="1" dirty="0"/>
              <a:t>n = 2, 3,</a:t>
            </a:r>
            <a:r>
              <a:rPr lang="en" dirty="0"/>
              <a:t> or </a:t>
            </a:r>
            <a:r>
              <a:rPr lang="en" i="1" dirty="0"/>
              <a:t>4</a:t>
            </a:r>
            <a:r>
              <a:rPr lang="en" dirty="0"/>
              <a:t> are often called </a:t>
            </a:r>
            <a:r>
              <a:rPr lang="en" b="1" dirty="0"/>
              <a:t>bigram</a:t>
            </a:r>
            <a:r>
              <a:rPr lang="en" dirty="0"/>
              <a:t>, </a:t>
            </a:r>
            <a:r>
              <a:rPr lang="en" b="1" dirty="0"/>
              <a:t>trigram</a:t>
            </a:r>
            <a:r>
              <a:rPr lang="en" dirty="0"/>
              <a:t>, </a:t>
            </a:r>
            <a:r>
              <a:rPr lang="en" b="1" dirty="0"/>
              <a:t>four-gram</a:t>
            </a:r>
            <a:r>
              <a:rPr lang="en" dirty="0"/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Statistical Estimators on n-grams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dirty="0"/>
              <a:t>In general, the overall problem can be solved by the frequentist approach:</a:t>
            </a:r>
            <a:br>
              <a:rPr lang="en" dirty="0"/>
            </a:br>
            <a:r>
              <a:rPr lang="en" dirty="0"/>
              <a:t/>
            </a:r>
            <a:br>
              <a:rPr lang="en" dirty="0"/>
            </a:br>
            <a:endParaRPr lang="en" dirty="0"/>
          </a:p>
          <a:p>
            <a:pPr marL="457200" lvl="0" indent="-228600" rtl="0">
              <a:spcBef>
                <a:spcPts val="0"/>
              </a:spcBef>
            </a:pPr>
            <a:r>
              <a:rPr lang="en" dirty="0" smtClean="0"/>
              <a:t>Calculate </a:t>
            </a:r>
            <a:r>
              <a:rPr lang="en" dirty="0"/>
              <a:t>the rate of occurrence of the full sequence, divided by the rate of occurrence of the sequence without the last word.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Fails with sparsity of dataset; can't predict novel sentences.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Using Maximum Likelihood Estimation, we can approximate P to be consistent with our relative frequencies of the n-grams.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Pick a distribution function P which maximizes the probability of our training set.</a:t>
            </a:r>
          </a:p>
        </p:txBody>
      </p:sp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7925" y="1660462"/>
            <a:ext cx="4048125" cy="56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Laplace's Law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 dirty="0"/>
              <a:t>Sparsity</a:t>
            </a:r>
            <a:r>
              <a:rPr lang="en" dirty="0"/>
              <a:t> is an issue in natural languages.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Languages provide the basis for such a wide variety of syntactically and grammatically correct sentences, that there are potentially an infinite number of sentences.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Datasets are finite and will therefore be missing a vast majority of sentence examples.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Predicting sentences that haven't been seen before using MLE is not possible.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dirty="0"/>
              <a:t>They all have relative frequency zero.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 dirty="0"/>
              <a:t>Laplace's Law</a:t>
            </a:r>
            <a:r>
              <a:rPr lang="en" dirty="0"/>
              <a:t> seeks to resolve this issue by increasing relative frequency of all outcomes in a probability space without changing the order of probabilities.</a:t>
            </a:r>
          </a:p>
        </p:txBody>
      </p:sp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7200" y="3257550"/>
            <a:ext cx="2609850" cy="56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Laplace's Law (Continued)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Effectively, Laplace's Law adds one example of every possible outcome to the space while also increasing the size of the observed dataset by how many added samples were included.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is equivalent to the Bayesian estimator with a uniform prior probability assumed.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For natural languages with sparse datasets and large vocabularies, this works very poorly, actually.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All unseen outcomes have equal probability. For example: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"I like </a:t>
            </a:r>
            <a:r>
              <a:rPr lang="en" u="sng" dirty="0"/>
              <a:t>dogs</a:t>
            </a:r>
            <a:r>
              <a:rPr lang="en" dirty="0"/>
              <a:t>."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"I like </a:t>
            </a:r>
            <a:r>
              <a:rPr lang="en" u="sng" dirty="0"/>
              <a:t>histopathology</a:t>
            </a:r>
            <a:r>
              <a:rPr lang="en" dirty="0"/>
              <a:t>."</a:t>
            </a:r>
          </a:p>
          <a:p>
            <a:pPr marL="457200" lvl="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Also, may predict unseen occurrences with probabilities too closely to rarely-but-seen occurrences.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Lidstone's Law and Jeffreys-Perks Law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b="1"/>
              <a:t>Lidstone's Law</a:t>
            </a:r>
            <a:r>
              <a:rPr lang="en"/>
              <a:t> considers scaling the increase to the probability by a factor λ.</a:t>
            </a:r>
            <a:br>
              <a:rPr lang="en"/>
            </a:br>
            <a:r>
              <a:rPr lang="en"/>
              <a:t/>
            </a:r>
            <a:br>
              <a:rPr lang="en"/>
            </a:br>
            <a:endParaRPr lang="en"/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This allows you to further separate rare-but-seen occurrences from never-before-seen occurrences.</a:t>
            </a:r>
          </a:p>
          <a:p>
            <a:pPr marL="457200" lvl="0" indent="-228600">
              <a:spcBef>
                <a:spcPts val="0"/>
              </a:spcBef>
            </a:pPr>
            <a:r>
              <a:rPr lang="en"/>
              <a:t>The </a:t>
            </a:r>
            <a:r>
              <a:rPr lang="en" b="1"/>
              <a:t>Jeffreys-Perks Law</a:t>
            </a:r>
            <a:r>
              <a:rPr lang="en"/>
              <a:t> is equivalent to the Lidstone's Law with λ = 0.5</a:t>
            </a:r>
          </a:p>
        </p:txBody>
      </p:sp>
      <p:pic>
        <p:nvPicPr>
          <p:cNvPr id="109" name="Shape 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5387" y="1782762"/>
            <a:ext cx="2695575" cy="561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01087" y="3679400"/>
            <a:ext cx="3124200" cy="64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Microsoft Office PowerPoint</Application>
  <PresentationFormat>On-screen Show (16:9)</PresentationFormat>
  <Paragraphs>79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simple-light-2</vt:lpstr>
      <vt:lpstr>Statistical Inference: n-gram Models over Sparse Data</vt:lpstr>
      <vt:lpstr>Statistical Inference</vt:lpstr>
      <vt:lpstr>Reliability vs. Discrimination</vt:lpstr>
      <vt:lpstr>n-gram Models</vt:lpstr>
      <vt:lpstr>Markov Assumption</vt:lpstr>
      <vt:lpstr>Statistical Estimators on n-grams</vt:lpstr>
      <vt:lpstr>Laplace's Law</vt:lpstr>
      <vt:lpstr>Laplace's Law (Continued)</vt:lpstr>
      <vt:lpstr>Lidstone's Law and Jeffreys-Perks Law</vt:lpstr>
      <vt:lpstr>Validation Methods</vt:lpstr>
      <vt:lpstr>Testing Sets</vt:lpstr>
      <vt:lpstr>Problems with a Single Test Set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Statistical Inference: n-gram Models over Sparse Data</dc:title>
  <cp:lastModifiedBy>Ping Chen</cp:lastModifiedBy>
  <cp:revision>2</cp:revision>
  <dcterms:modified xsi:type="dcterms:W3CDTF">2016-08-08T18:48:17Z</dcterms:modified>
</cp:coreProperties>
</file>