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908517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Mathematical Foundations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Normal Distribution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Normal Distribution [</a:t>
            </a:r>
            <a:r>
              <a:rPr lang="en" i="1" dirty="0"/>
              <a:t>μ, σ</a:t>
            </a:r>
            <a:r>
              <a:rPr lang="en" dirty="0"/>
              <a:t>]</a:t>
            </a:r>
            <a:br>
              <a:rPr lang="en" dirty="0"/>
            </a:br>
            <a:r>
              <a:rPr lang="en" dirty="0"/>
              <a:t/>
            </a:r>
            <a:br>
              <a:rPr lang="en" dirty="0"/>
            </a:br>
            <a:r>
              <a:rPr lang="en" dirty="0"/>
              <a:t/>
            </a:r>
            <a:br>
              <a:rPr lang="en" dirty="0"/>
            </a:br>
            <a:endParaRPr lang="en" dirty="0"/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Normal distributions are often called </a:t>
            </a:r>
            <a:r>
              <a:rPr lang="en" b="1" dirty="0"/>
              <a:t>Gaussian</a:t>
            </a:r>
            <a:r>
              <a:rPr lang="en" dirty="0"/>
              <a:t> distributions.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They are a </a:t>
            </a:r>
            <a:r>
              <a:rPr lang="en" b="1" dirty="0"/>
              <a:t>continuous distribution</a:t>
            </a:r>
            <a:r>
              <a:rPr lang="en" dirty="0"/>
              <a:t>, their cumulative probability function is continuous.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There are no sharp jumps if we follow the graph of the function from left to right.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For a continuous distribution, the probability of any one outcome </a:t>
            </a:r>
            <a:r>
              <a:rPr lang="en" i="1" dirty="0"/>
              <a:t>x</a:t>
            </a:r>
            <a:r>
              <a:rPr lang="en" dirty="0"/>
              <a:t> happening is 0, but the probability that an event containing </a:t>
            </a:r>
            <a:r>
              <a:rPr lang="en" i="1" dirty="0"/>
              <a:t>x</a:t>
            </a:r>
            <a:r>
              <a:rPr lang="en" dirty="0"/>
              <a:t> may be positive.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For such distributions, we define a probability density function </a:t>
            </a:r>
            <a:r>
              <a:rPr lang="en" i="1" dirty="0"/>
              <a:t>P(x)</a:t>
            </a:r>
            <a:r>
              <a:rPr lang="en" dirty="0"/>
              <a:t> which gives us a probability-like density of the events </a:t>
            </a:r>
            <a:r>
              <a:rPr lang="en" i="1" dirty="0"/>
              <a:t>x</a:t>
            </a:r>
            <a:r>
              <a:rPr lang="en" dirty="0"/>
              <a:t>.</a:t>
            </a:r>
          </a:p>
        </p:txBody>
      </p:sp>
      <p:pic>
        <p:nvPicPr>
          <p:cNvPr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7012" y="1668375"/>
            <a:ext cx="3400425" cy="72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Normal Distribution (Continued)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If we believe data data to be </a:t>
            </a:r>
            <a:r>
              <a:rPr lang="en" b="1" dirty="0"/>
              <a:t>normally distributed</a:t>
            </a:r>
            <a:r>
              <a:rPr lang="en" dirty="0"/>
              <a:t>, any normal distribution is characterized by two parameters: mean </a:t>
            </a:r>
            <a:r>
              <a:rPr lang="en" i="1" dirty="0"/>
              <a:t>μ</a:t>
            </a:r>
            <a:r>
              <a:rPr lang="en" dirty="0"/>
              <a:t> and variance/standard deviation </a:t>
            </a:r>
            <a:r>
              <a:rPr lang="en" i="1" dirty="0"/>
              <a:t>σ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normal random variable is said to a </a:t>
            </a:r>
            <a:r>
              <a:rPr lang="en" b="1" dirty="0"/>
              <a:t>standard normal random variable</a:t>
            </a:r>
            <a:r>
              <a:rPr lang="en" dirty="0"/>
              <a:t> if it's associated distribution has </a:t>
            </a:r>
            <a:r>
              <a:rPr lang="en" i="1" dirty="0"/>
              <a:t>μ</a:t>
            </a:r>
            <a:r>
              <a:rPr lang="en" dirty="0"/>
              <a:t> = 0 and </a:t>
            </a:r>
            <a:r>
              <a:rPr lang="en" i="1" dirty="0"/>
              <a:t>σ </a:t>
            </a:r>
            <a:r>
              <a:rPr lang="en" dirty="0"/>
              <a:t>= 1.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distribution is then referred to as the </a:t>
            </a:r>
            <a:r>
              <a:rPr lang="en" b="1" dirty="0"/>
              <a:t>standard normal distribution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Any normal random variable </a:t>
            </a:r>
            <a:r>
              <a:rPr lang="en" i="1" dirty="0"/>
              <a:t>X</a:t>
            </a:r>
            <a:r>
              <a:rPr lang="en" dirty="0"/>
              <a:t> can be mapped to the standard normal via the following formula.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process is called </a:t>
            </a:r>
            <a:br>
              <a:rPr lang="en" dirty="0"/>
            </a:br>
            <a:r>
              <a:rPr lang="en" b="1" dirty="0"/>
              <a:t>normalization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It is also called the </a:t>
            </a:r>
            <a:r>
              <a:rPr lang="en" b="1" dirty="0"/>
              <a:t>standard score</a:t>
            </a:r>
            <a:r>
              <a:rPr lang="en" dirty="0"/>
              <a:t> when applied to random variables in general.</a:t>
            </a:r>
          </a:p>
        </p:txBody>
      </p:sp>
      <p:pic>
        <p:nvPicPr>
          <p:cNvPr id="125" name="Shape 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3350" y="3188587"/>
            <a:ext cx="1057275" cy="56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Distributions in Practice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In practice, the distributions of language events are unknown.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In general, we don't know how likely the word "apple" is compared to every other word.</a:t>
            </a:r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/>
              <a:t>Estimating the distribution is the next best thing.</a:t>
            </a:r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/>
              <a:t>There are two schools of thought to estimating the distribution.</a:t>
            </a:r>
          </a:p>
          <a:p>
            <a: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 b="1"/>
              <a:t>Parametric</a:t>
            </a:r>
            <a:r>
              <a:rPr lang="en"/>
              <a:t>: The distribution falls somewhat nicely into a well-known family of distributions.</a:t>
            </a:r>
          </a:p>
          <a:p>
            <a:pPr marL="914400" marR="0" lvl="1" indent="-22860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n" b="1"/>
              <a:t>Non-parametric</a:t>
            </a:r>
            <a:r>
              <a:rPr lang="en"/>
              <a:t>: Treat all distributions generally; do not assume it has a well-known family.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Frequentist Statistics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b="1" dirty="0"/>
              <a:t>Frequentist statistics</a:t>
            </a:r>
            <a:r>
              <a:rPr lang="en" dirty="0"/>
              <a:t> is a standard interpretation of probability in which probabilities are defined from repeatable objective processes.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The probability of an event is the frequency at which it occurs as the number of trials over which it is tested goes to infinity.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Said another way, as the number of trials increases, the relative frequency </a:t>
            </a:r>
            <a:r>
              <a:rPr lang="en" b="1" dirty="0"/>
              <a:t>converges</a:t>
            </a:r>
            <a:r>
              <a:rPr lang="en" dirty="0"/>
              <a:t> to the true probability.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As a result, when the sample size is "large enough", the relative frequency approximates the true probability.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The estimated probability distribution of a sample dataset will therefore converge to the actual probability distribution as we get more and more data.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Parametric Estimation</a:t>
            </a:r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Parametric estimation seeks to identify the distribution by learning parameters of an assumed model.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Relative frequency</a:t>
            </a:r>
            <a:r>
              <a:rPr lang="en"/>
              <a:t> of an event can be used in-place of a distribution mean by performing sufficiently many trials.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Relative frequency approaches the true average of a distribution over very many trials.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/>
              <a:t>This is called the </a:t>
            </a:r>
            <a:r>
              <a:rPr lang="en" b="1"/>
              <a:t>Law of Large Numbers</a:t>
            </a:r>
            <a:r>
              <a:rPr lang="en"/>
              <a:t>.</a:t>
            </a:r>
          </a:p>
          <a:p>
            <a:pPr marL="457200" lvl="0" indent="-228600">
              <a:spcBef>
                <a:spcPts val="0"/>
              </a:spcBef>
            </a:pPr>
            <a:r>
              <a:rPr lang="en" b="1"/>
              <a:t>Sample variance</a:t>
            </a:r>
            <a:r>
              <a:rPr lang="en"/>
              <a:t> is similarly calculated using the same trials as relative frequency and can be used as an estimate of the true variance.</a:t>
            </a: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Parameter Estimation </a:t>
            </a:r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Estimating a Bernoulli random variable's parameter </a:t>
            </a:r>
            <a:r>
              <a:rPr lang="en" i="1" dirty="0"/>
              <a:t>p</a:t>
            </a:r>
            <a:r>
              <a:rPr lang="en" dirty="0"/>
              <a:t>: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Run a large number of trials </a:t>
            </a:r>
            <a:r>
              <a:rPr lang="en" i="1" dirty="0"/>
              <a:t>N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Count the occurrences of the positive outcome </a:t>
            </a:r>
            <a:r>
              <a:rPr lang="en" i="1" dirty="0"/>
              <a:t>C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i="1" dirty="0"/>
              <a:t>p</a:t>
            </a:r>
            <a:r>
              <a:rPr lang="en" dirty="0"/>
              <a:t> is approximately </a:t>
            </a:r>
            <a:r>
              <a:rPr lang="en" i="1" dirty="0"/>
              <a:t>C</a:t>
            </a:r>
            <a:r>
              <a:rPr lang="en" dirty="0"/>
              <a:t>/</a:t>
            </a:r>
            <a:r>
              <a:rPr lang="en" i="1" dirty="0"/>
              <a:t>N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This also happens to by the random variable's relative frequency.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Estimating a Normal random variable's parameters: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μ is assigned the relative frequency.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σ is assigned the sample variance.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For the other distributions, we need a stronger process to estimate their parameters.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Maximal Likelihood Estimation</a:t>
            </a:r>
          </a:p>
        </p:txBody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Maximal Likelihood Estimation</a:t>
            </a:r>
            <a:r>
              <a:rPr lang="en"/>
              <a:t> is the process by which the parameters of a distribution as estimated by selecting a parameter set which maximizes the probability of observed data.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If we observe the results of a sequence of trials </a:t>
            </a:r>
            <a:r>
              <a:rPr lang="en" i="1"/>
              <a:t>s</a:t>
            </a:r>
            <a:r>
              <a:rPr lang="en"/>
              <a:t> and believe the distribution to have parameters </a:t>
            </a:r>
            <a:r>
              <a:rPr lang="en" i="1"/>
              <a:t>p1, p2, … pk</a:t>
            </a:r>
            <a:br>
              <a:rPr lang="en" i="1"/>
            </a:br>
            <a:r>
              <a:rPr lang="en" i="1"/>
              <a:t/>
            </a:r>
            <a:br>
              <a:rPr lang="en" i="1"/>
            </a:br>
            <a:endParaRPr lang="en" i="1"/>
          </a:p>
          <a:p>
            <a:pPr marL="457200" lvl="0" indent="-228600">
              <a:spcBef>
                <a:spcPts val="0"/>
              </a:spcBef>
            </a:pPr>
            <a:r>
              <a:rPr lang="en"/>
              <a:t>This parameter set is the one most likely to correspond to the distribution that produced those outcomes.</a:t>
            </a:r>
          </a:p>
        </p:txBody>
      </p:sp>
      <p:pic>
        <p:nvPicPr>
          <p:cNvPr id="156" name="Shape 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7558" y="3314700"/>
            <a:ext cx="3467100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Bayesian Statistics</a:t>
            </a:r>
          </a:p>
        </p:txBody>
      </p:sp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0649" y="2210199"/>
            <a:ext cx="3140475" cy="69279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311700" y="1047750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 dirty="0"/>
              <a:t>Bayesian Statistics</a:t>
            </a:r>
            <a:r>
              <a:rPr lang="en" dirty="0"/>
              <a:t> is another standard interpretation of probability in which a probability is assigned to a present state of belief or knowledge.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Bayesian statistics is based on the notion of modeling </a:t>
            </a:r>
            <a:r>
              <a:rPr lang="en" b="1" dirty="0"/>
              <a:t>prior belief</a:t>
            </a:r>
            <a:r>
              <a:rPr lang="en" dirty="0"/>
              <a:t> and updating beliefs given new </a:t>
            </a:r>
            <a:r>
              <a:rPr lang="en" b="1" dirty="0"/>
              <a:t>evidence</a:t>
            </a:r>
            <a:r>
              <a:rPr lang="en" dirty="0" smtClean="0"/>
              <a:t>.</a:t>
            </a:r>
            <a:endParaRPr lang="en" dirty="0"/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If you recall, this is Bayes' Theorem: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It is an integral part of Bayesian methodology.</a:t>
            </a: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Bayesian Statistics: Updating Beliefs</a:t>
            </a:r>
          </a:p>
        </p:txBody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An </a:t>
            </a:r>
            <a:r>
              <a:rPr lang="en" b="1"/>
              <a:t>a priori</a:t>
            </a:r>
            <a:r>
              <a:rPr lang="en"/>
              <a:t> probability distribution is a probability distribution in which we start with no knowledge of the probability density function of the associated random variable.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A common </a:t>
            </a:r>
            <a:r>
              <a:rPr lang="en" i="1"/>
              <a:t>a priori</a:t>
            </a:r>
            <a:r>
              <a:rPr lang="en"/>
              <a:t> distribution is to assume a uniform distribution.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/>
              <a:t>Not possible over continuous random variables.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Starting from an </a:t>
            </a:r>
            <a:r>
              <a:rPr lang="en" i="1"/>
              <a:t>a priori</a:t>
            </a:r>
            <a:r>
              <a:rPr lang="en"/>
              <a:t> probability distribution, we can update our knowledge about the random variable using Bayes' Theorem.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The probability of our </a:t>
            </a:r>
            <a:r>
              <a:rPr lang="en" b="1"/>
              <a:t>r</a:t>
            </a:r>
            <a:r>
              <a:rPr lang="en"/>
              <a:t>esult given our </a:t>
            </a:r>
            <a:r>
              <a:rPr lang="en" b="1"/>
              <a:t>e</a:t>
            </a:r>
            <a:r>
              <a:rPr lang="en"/>
              <a:t>vidence </a:t>
            </a:r>
            <a:r>
              <a:rPr lang="en" i="1"/>
              <a:t>P</a:t>
            </a:r>
            <a:r>
              <a:rPr lang="en"/>
              <a:t>(</a:t>
            </a:r>
            <a:r>
              <a:rPr lang="en" b="1" i="1"/>
              <a:t>R</a:t>
            </a:r>
            <a:r>
              <a:rPr lang="en"/>
              <a:t> | </a:t>
            </a:r>
            <a:r>
              <a:rPr lang="en" b="1" i="1"/>
              <a:t>E</a:t>
            </a:r>
            <a:r>
              <a:rPr lang="en"/>
              <a:t>)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(</a:t>
            </a:r>
            <a:r>
              <a:rPr lang="en" i="1"/>
              <a:t>R</a:t>
            </a:r>
            <a:r>
              <a:rPr lang="en"/>
              <a:t> ∩ </a:t>
            </a:r>
            <a:r>
              <a:rPr lang="en" i="1"/>
              <a:t>E</a:t>
            </a:r>
            <a:r>
              <a:rPr lang="en"/>
              <a:t>) becomes our new event, and we proceed until we find new evidence.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Bayesian Statistics: Decision-making</a:t>
            </a:r>
          </a:p>
        </p:txBody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0" y="1152475"/>
            <a:ext cx="88323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Using Bayesian Statistics, one can solve a binary decision problem </a:t>
            </a:r>
            <a:r>
              <a:rPr lang="en" dirty="0" smtClean="0"/>
              <a:t>given </a:t>
            </a:r>
            <a:r>
              <a:rPr lang="en" dirty="0"/>
              <a:t>evidence.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Looking at the </a:t>
            </a:r>
            <a:r>
              <a:rPr lang="en" b="1" dirty="0"/>
              <a:t>likelihood ratio</a:t>
            </a:r>
            <a:r>
              <a:rPr lang="en" dirty="0"/>
              <a:t> between P(yes | evidence) and P(no | evidence), we know which answer is more likely.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This can be abstracted to multi-category decision making.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When making this decision, Bayes' Theorem can be simplified.</a:t>
            </a:r>
            <a:br>
              <a:rPr lang="en" dirty="0"/>
            </a:br>
            <a:r>
              <a:rPr lang="en" dirty="0"/>
              <a:t/>
            </a:r>
            <a:br>
              <a:rPr lang="en" dirty="0"/>
            </a:br>
            <a:endParaRPr lang="en" dirty="0" smtClean="0"/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" dirty="0" smtClean="0"/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 smtClean="0"/>
              <a:t>For </a:t>
            </a:r>
            <a:r>
              <a:rPr lang="en" dirty="0"/>
              <a:t>each decision, the same denominator of </a:t>
            </a:r>
            <a:r>
              <a:rPr lang="en" i="1" dirty="0"/>
              <a:t>P</a:t>
            </a:r>
            <a:r>
              <a:rPr lang="en" dirty="0"/>
              <a:t>(</a:t>
            </a:r>
            <a:r>
              <a:rPr lang="en" i="1" dirty="0"/>
              <a:t>E</a:t>
            </a:r>
            <a:r>
              <a:rPr lang="en" dirty="0"/>
              <a:t>) appears.</a:t>
            </a:r>
          </a:p>
          <a:p>
            <a:pPr marL="1371600" lvl="2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When calculating likelihood ratios, it disappears and therefore doesn't need to be calculated for the purpose of the decision problem.</a:t>
            </a:r>
          </a:p>
        </p:txBody>
      </p:sp>
      <p:pic>
        <p:nvPicPr>
          <p:cNvPr id="176" name="Shape 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00" y="2928563"/>
            <a:ext cx="6041476" cy="97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285750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Probability Theory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829650"/>
            <a:ext cx="8520600" cy="3799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Probability is the measure of how likely an event is to occur.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fair coin lands on Heads 50% of the time, Tails every other time.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fair pair of dice rolls a seven 1/6th of the time.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We can generalize this idea so that it applies to more than just coins and dice.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An process is </a:t>
            </a:r>
            <a:r>
              <a:rPr lang="en" b="1" dirty="0"/>
              <a:t>random</a:t>
            </a:r>
            <a:r>
              <a:rPr lang="en" dirty="0"/>
              <a:t> if it can result in one or more possible outcomes under the same conditions.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b="1" dirty="0"/>
              <a:t>sample space</a:t>
            </a:r>
            <a:r>
              <a:rPr lang="en" dirty="0"/>
              <a:t> (Ω) is a set containing all the possible outcomes.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An </a:t>
            </a:r>
            <a:r>
              <a:rPr lang="en" b="1" dirty="0"/>
              <a:t>event</a:t>
            </a:r>
            <a:r>
              <a:rPr lang="en" dirty="0"/>
              <a:t> is a subset of the sample space.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In the case of a 6-sided die, {2, 4, 6} is the event "the result is even"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An </a:t>
            </a:r>
            <a:r>
              <a:rPr lang="en" b="1" dirty="0"/>
              <a:t>experiment</a:t>
            </a:r>
            <a:r>
              <a:rPr lang="en" dirty="0"/>
              <a:t> or </a:t>
            </a:r>
            <a:r>
              <a:rPr lang="en" b="1" dirty="0"/>
              <a:t>trial</a:t>
            </a:r>
            <a:r>
              <a:rPr lang="en" dirty="0"/>
              <a:t> is the process in which we observe the result of a random process.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And a </a:t>
            </a:r>
            <a:r>
              <a:rPr lang="en" b="1" dirty="0"/>
              <a:t>probability function</a:t>
            </a:r>
            <a:r>
              <a:rPr lang="en" dirty="0"/>
              <a:t> (</a:t>
            </a:r>
            <a:r>
              <a:rPr lang="en" i="1" dirty="0"/>
              <a:t>P</a:t>
            </a:r>
            <a:r>
              <a:rPr lang="en" dirty="0"/>
              <a:t>) is defined on every subset of the sample space.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Every outcome has a probability between 0 and 1 inclusively.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sample space itself is also an event and has probability 1.</a:t>
            </a:r>
          </a:p>
          <a:p>
            <a:pPr marL="1828800" lvl="3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is the probability of the event "something happens"</a:t>
            </a: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Entropy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Entropy</a:t>
            </a:r>
            <a:r>
              <a:rPr lang="en" dirty="0"/>
              <a:t> is a measure of the amount of inherent uncertainty in a random process measured in bits.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Alternatively, it's the level of information held within it.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Consider an 8-sided die,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entropy of a dice roll is 3.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It takes 3 bits to uniquely describe each outcome.</a:t>
            </a: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00000"/>
              <a:buFont typeface="Arial"/>
            </a:pPr>
            <a:r>
              <a:rPr lang="en" dirty="0"/>
              <a:t>This further acts as a measure of uncertainty.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 have three chances to be wrong </a:t>
            </a:r>
            <a:br>
              <a:rPr lang="en" dirty="0"/>
            </a:br>
            <a:r>
              <a:rPr lang="en" dirty="0"/>
              <a:t>about any one bit of the outcome.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Sometimes, we reference the entropy of a random</a:t>
            </a:r>
            <a:br>
              <a:rPr lang="en" dirty="0"/>
            </a:br>
            <a:r>
              <a:rPr lang="en" dirty="0"/>
              <a:t>variable by the entropy of its associated distribution </a:t>
            </a:r>
            <a:r>
              <a:rPr lang="en" i="1" dirty="0"/>
              <a:t>p</a:t>
            </a:r>
            <a:r>
              <a:rPr lang="en" dirty="0"/>
              <a:t>.</a:t>
            </a:r>
          </a:p>
        </p:txBody>
      </p:sp>
      <p:pic>
        <p:nvPicPr>
          <p:cNvPr id="183" name="Shape 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8662" y="2171700"/>
            <a:ext cx="2905125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8675" y="3169912"/>
            <a:ext cx="3219450" cy="56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9125" y="4092000"/>
            <a:ext cx="1371600" cy="24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Joint Entropy and Conditional Entropy</a:t>
            </a:r>
          </a:p>
        </p:txBody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Joint entropy</a:t>
            </a:r>
            <a:r>
              <a:rPr lang="en"/>
              <a:t> is the amount of information to uniquely describe the outcomes of a pair of random processes.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This notion can be generalized to </a:t>
            </a:r>
            <a:br>
              <a:rPr lang="en"/>
            </a:br>
            <a:r>
              <a:rPr lang="en"/>
              <a:t>larger-sized tuples using the full sums of their joint probabilities.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Conditional entropy</a:t>
            </a:r>
            <a:r>
              <a:rPr lang="en"/>
              <a:t> is the amount of information needed to uniquely describe an outcome when there is already some known information about it.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Back to the dice example,</a:t>
            </a:r>
            <a:br>
              <a:rPr lang="en"/>
            </a:br>
            <a:r>
              <a:rPr lang="en"/>
              <a:t>if we know the 3rd bit (parity bit),</a:t>
            </a:r>
            <a:br>
              <a:rPr lang="en"/>
            </a:br>
            <a:r>
              <a:rPr lang="en"/>
              <a:t>we only need to know two more.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92" name="Shape 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9839" y="1809750"/>
            <a:ext cx="3848100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6514" y="3686175"/>
            <a:ext cx="3781425" cy="5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Shape 1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22789" y="4324350"/>
            <a:ext cx="2362200" cy="24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Chain Rule for Entropy</a:t>
            </a:r>
          </a:p>
        </p:txBody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dirty="0"/>
              <a:t>The chain rule for entropy is as follows: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 </a:t>
            </a:r>
            <a:r>
              <a:rPr lang="en" dirty="0" smtClean="0"/>
              <a:t>There </a:t>
            </a:r>
            <a:r>
              <a:rPr lang="en" dirty="0"/>
              <a:t>is some potential </a:t>
            </a:r>
            <a:r>
              <a:rPr lang="en" b="1" dirty="0"/>
              <a:t>shared information </a:t>
            </a:r>
            <a:r>
              <a:rPr lang="en" dirty="0"/>
              <a:t>between all the X_i variables, so to avoid using too many bits, we consider one variable at a time.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We put aside enough bits for that variable and consider how many new bits are needed to represent the next as well, given that we know the previous.</a:t>
            </a:r>
          </a:p>
          <a:p>
            <a:pPr marL="457200" lvl="0" indent="-228600">
              <a:spcBef>
                <a:spcPts val="0"/>
              </a:spcBef>
            </a:pPr>
            <a:r>
              <a:rPr lang="en" dirty="0"/>
              <a:t>This process repeats until we have enough bits to represent every variable together.</a:t>
            </a:r>
          </a:p>
        </p:txBody>
      </p:sp>
      <p:pic>
        <p:nvPicPr>
          <p:cNvPr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1075" y="1914525"/>
            <a:ext cx="6610350" cy="24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1062" y="1590675"/>
            <a:ext cx="3419475" cy="24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Mutual Information</a:t>
            </a:r>
          </a:p>
        </p:txBody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The shared information between random variables X and Y is as follows</a:t>
            </a:r>
            <a:br>
              <a:rPr lang="en"/>
            </a:br>
            <a:r>
              <a:rPr lang="en"/>
              <a:t>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Often denoted as               or equivalently the reverse.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Through some expansion and simplification, we can provide a direct formula for it.</a:t>
            </a:r>
            <a:br>
              <a:rPr lang="en"/>
            </a:br>
            <a:endParaRPr lang="en"/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Again, this is the information shared between two random variables.</a:t>
            </a:r>
          </a:p>
          <a:p>
            <a:pPr marL="914400" lvl="1" indent="-228600">
              <a:spcBef>
                <a:spcPts val="0"/>
              </a:spcBef>
            </a:pPr>
            <a:r>
              <a:rPr lang="en"/>
              <a:t>If they are independent, the shared information is 0 bits.</a:t>
            </a:r>
          </a:p>
        </p:txBody>
      </p:sp>
      <p:pic>
        <p:nvPicPr>
          <p:cNvPr id="209" name="Shape 2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8425" y="1628775"/>
            <a:ext cx="3867150" cy="24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Shape 2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05100" y="1924050"/>
            <a:ext cx="762000" cy="24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4100" y="3028950"/>
            <a:ext cx="4181475" cy="64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Cross Entropy</a:t>
            </a:r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Cross entropy</a:t>
            </a:r>
            <a:r>
              <a:rPr lang="en"/>
              <a:t> is defined between distributions over the same outcome space rather than the random variables themselves.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Not to be confused with joint entropy, cross entropy is defined as follows:</a:t>
            </a:r>
            <a:br>
              <a:rPr lang="en"/>
            </a:br>
            <a:r>
              <a:rPr lang="en"/>
              <a:t> </a:t>
            </a:r>
            <a:br>
              <a:rPr lang="en"/>
            </a:br>
            <a:endParaRPr lang="en"/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Cross entropy is defined on distributions, joint entropy is defined on random variables.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It is the measure of the average number of bits needed to encode an outcome if we expected outcomes to conform to the distribution defined by </a:t>
            </a:r>
            <a:r>
              <a:rPr lang="en" i="1"/>
              <a:t>q</a:t>
            </a:r>
            <a:r>
              <a:rPr lang="en"/>
              <a:t> when they actually conform to </a:t>
            </a:r>
            <a:r>
              <a:rPr lang="en" i="1"/>
              <a:t>p</a:t>
            </a:r>
            <a:r>
              <a:rPr lang="en"/>
              <a:t>.</a:t>
            </a:r>
          </a:p>
        </p:txBody>
      </p:sp>
      <p:pic>
        <p:nvPicPr>
          <p:cNvPr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0" y="2571750"/>
            <a:ext cx="2905125" cy="49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Relative Entropy - Kullback-Leibler Divergence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Kullback-Leibler Divergence</a:t>
            </a:r>
            <a:r>
              <a:rPr lang="en"/>
              <a:t> or </a:t>
            </a:r>
            <a:r>
              <a:rPr lang="en" b="1"/>
              <a:t>relative entropy</a:t>
            </a:r>
            <a:r>
              <a:rPr lang="en"/>
              <a:t> is the measure of how different two distributions are.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The </a:t>
            </a:r>
            <a:r>
              <a:rPr lang="en" b="1"/>
              <a:t>KL divergence</a:t>
            </a:r>
            <a:r>
              <a:rPr lang="en"/>
              <a:t> is the number of bits wasted by attempting to encode events from their true distribution </a:t>
            </a:r>
            <a:r>
              <a:rPr lang="en" i="1"/>
              <a:t>p</a:t>
            </a:r>
            <a:r>
              <a:rPr lang="en"/>
              <a:t> according to a different distribution </a:t>
            </a:r>
            <a:r>
              <a:rPr lang="en" i="1"/>
              <a:t>q</a:t>
            </a:r>
            <a:r>
              <a:rPr lang="en"/>
              <a:t>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The formula for KL divergence is as follows</a:t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 lang="en"/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KL divergence can also be related back to entropy and cross entropy by</a:t>
            </a:r>
          </a:p>
        </p:txBody>
      </p:sp>
      <p:pic>
        <p:nvPicPr>
          <p:cNvPr id="225" name="Shape 2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5186" y="3238650"/>
            <a:ext cx="2924175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3737" y="3848250"/>
            <a:ext cx="2476500" cy="24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Perplexity</a:t>
            </a:r>
          </a:p>
        </p:txBody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Perplexity</a:t>
            </a:r>
            <a:r>
              <a:rPr lang="en"/>
              <a:t> is a measure of how well a probability model or distribution predicts a sample.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It can be measured directly in terms of the entropy of the distribution.</a:t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 lang="en"/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This is the de facto measure for evaluating language models.</a:t>
            </a:r>
          </a:p>
          <a:p>
            <a:pPr marL="914400" lvl="1" indent="-228600">
              <a:spcBef>
                <a:spcPts val="0"/>
              </a:spcBef>
            </a:pPr>
            <a:r>
              <a:rPr lang="en"/>
              <a:t>It produces numbers on a non-logarithmic scale that can be easily distinguished from each other by their difference.</a:t>
            </a:r>
          </a:p>
        </p:txBody>
      </p:sp>
      <p:pic>
        <p:nvPicPr>
          <p:cNvPr id="233" name="Shape 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0606" y="2571750"/>
            <a:ext cx="2509194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Probability Theory (Continued)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895350"/>
            <a:ext cx="8520600" cy="3601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Events are sets of outcomes and can naturally be used with set operators.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A</a:t>
            </a:r>
            <a:r>
              <a:rPr lang="en" dirty="0"/>
              <a:t> and </a:t>
            </a:r>
            <a:r>
              <a:rPr lang="en" i="1" dirty="0"/>
              <a:t>B</a:t>
            </a:r>
            <a:r>
              <a:rPr lang="en" dirty="0"/>
              <a:t> are events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A</a:t>
            </a:r>
            <a:r>
              <a:rPr lang="en" dirty="0"/>
              <a:t> ∪ </a:t>
            </a:r>
            <a:r>
              <a:rPr lang="en" i="1" dirty="0"/>
              <a:t>B</a:t>
            </a:r>
            <a:r>
              <a:rPr lang="en" dirty="0"/>
              <a:t> is the event "Either A, B, or both happen"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A</a:t>
            </a:r>
            <a:r>
              <a:rPr lang="en" dirty="0"/>
              <a:t> ∩ </a:t>
            </a:r>
            <a:r>
              <a:rPr lang="en" i="1" dirty="0"/>
              <a:t>B</a:t>
            </a:r>
            <a:r>
              <a:rPr lang="en" dirty="0"/>
              <a:t> is the event "Both A and B happen", sometimes simply written as </a:t>
            </a:r>
            <a:r>
              <a:rPr lang="en" i="1" dirty="0"/>
              <a:t>A</a:t>
            </a:r>
            <a:r>
              <a:rPr lang="en" dirty="0"/>
              <a:t>, </a:t>
            </a:r>
            <a:r>
              <a:rPr lang="en" i="1" dirty="0"/>
              <a:t>B</a:t>
            </a:r>
          </a:p>
          <a:p>
            <a:pPr marL="1828800" lvl="3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i="1" dirty="0"/>
              <a:t>P</a:t>
            </a:r>
            <a:r>
              <a:rPr lang="en" dirty="0"/>
              <a:t>(</a:t>
            </a:r>
            <a:r>
              <a:rPr lang="en" i="1" dirty="0"/>
              <a:t>A</a:t>
            </a:r>
            <a:r>
              <a:rPr lang="en" dirty="0"/>
              <a:t>, </a:t>
            </a:r>
            <a:r>
              <a:rPr lang="en" i="1" dirty="0"/>
              <a:t>B</a:t>
            </a:r>
            <a:r>
              <a:rPr lang="en" dirty="0"/>
              <a:t>) = </a:t>
            </a:r>
            <a:r>
              <a:rPr lang="en" i="1" dirty="0"/>
              <a:t>P</a:t>
            </a:r>
            <a:r>
              <a:rPr lang="en" dirty="0"/>
              <a:t>(</a:t>
            </a:r>
            <a:r>
              <a:rPr lang="en" i="1" dirty="0"/>
              <a:t>A</a:t>
            </a:r>
            <a:r>
              <a:rPr lang="en" dirty="0"/>
              <a:t> ∩ </a:t>
            </a:r>
            <a:r>
              <a:rPr lang="en" i="1" dirty="0"/>
              <a:t>B</a:t>
            </a:r>
            <a:r>
              <a:rPr lang="en" dirty="0"/>
              <a:t>) and is called the </a:t>
            </a:r>
            <a:r>
              <a:rPr lang="en" b="1" dirty="0"/>
              <a:t>joint probability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Prior</a:t>
            </a:r>
            <a:r>
              <a:rPr lang="en" dirty="0"/>
              <a:t> probabilities are the probabilities of the events before we consider additional knowledge.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Denoted </a:t>
            </a:r>
            <a:r>
              <a:rPr lang="en" i="1" dirty="0"/>
              <a:t>P</a:t>
            </a:r>
            <a:r>
              <a:rPr lang="en" dirty="0"/>
              <a:t>(A), Read as "The probability of A"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Posterior</a:t>
            </a:r>
            <a:r>
              <a:rPr lang="en" dirty="0"/>
              <a:t> probabilities are the probabilities after we consider additional knowledge.</a:t>
            </a:r>
          </a:p>
          <a:p>
            <a: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</a:pPr>
            <a:r>
              <a:rPr lang="en" sz="1400" dirty="0"/>
              <a:t>Denoted </a:t>
            </a:r>
            <a:r>
              <a:rPr lang="en" sz="1400" i="1" dirty="0"/>
              <a:t>P</a:t>
            </a:r>
            <a:r>
              <a:rPr lang="en" sz="1400" dirty="0"/>
              <a:t>(A | B), Read as "The probability of A given B"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probability of an event A given that we know whether or not B happened.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Commonly called </a:t>
            </a:r>
            <a:r>
              <a:rPr lang="en" b="1" dirty="0"/>
              <a:t>conditional</a:t>
            </a:r>
            <a:r>
              <a:rPr lang="en" dirty="0"/>
              <a:t> probability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Conditional Probability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We can define conditional probability of events </a:t>
            </a:r>
            <a:r>
              <a:rPr lang="en" i="1"/>
              <a:t>A</a:t>
            </a:r>
            <a:r>
              <a:rPr lang="en"/>
              <a:t> and </a:t>
            </a:r>
            <a:r>
              <a:rPr lang="en" i="1"/>
              <a:t>B</a:t>
            </a:r>
            <a:r>
              <a:rPr lang="en"/>
              <a:t> intuitively.</a:t>
            </a:r>
            <a:br>
              <a:rPr lang="en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 lang="en"/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If we know whether or not </a:t>
            </a:r>
            <a:r>
              <a:rPr lang="en" i="1"/>
              <a:t>B</a:t>
            </a:r>
            <a:r>
              <a:rPr lang="en"/>
              <a:t> happens, how likely is </a:t>
            </a:r>
            <a:r>
              <a:rPr lang="en" i="1"/>
              <a:t>A</a:t>
            </a:r>
            <a:r>
              <a:rPr lang="en"/>
              <a:t> to happen?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This results in a neat little </a:t>
            </a:r>
            <a:r>
              <a:rPr lang="en" b="1"/>
              <a:t>chain rule</a:t>
            </a:r>
            <a:br>
              <a:rPr lang="en" b="1"/>
            </a:br>
            <a:r>
              <a:rPr lang="en" b="1"/>
              <a:t/>
            </a:r>
            <a:br>
              <a:rPr lang="en" b="1"/>
            </a:br>
            <a:endParaRPr lang="en" b="1"/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This equation is very important to Statistical NLP.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07137" y="1644025"/>
            <a:ext cx="3329724" cy="1130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524" y="3354225"/>
            <a:ext cx="7786948" cy="63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Independence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Two events </a:t>
            </a:r>
            <a:r>
              <a:rPr lang="en" i="1"/>
              <a:t>A</a:t>
            </a:r>
            <a:r>
              <a:rPr lang="en"/>
              <a:t> and </a:t>
            </a:r>
            <a:r>
              <a:rPr lang="en" i="1"/>
              <a:t>B</a:t>
            </a:r>
            <a:r>
              <a:rPr lang="en"/>
              <a:t> are </a:t>
            </a:r>
            <a:r>
              <a:rPr lang="en" b="1"/>
              <a:t>independent</a:t>
            </a:r>
            <a:r>
              <a:rPr lang="en"/>
              <a:t> of each other if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i="1"/>
              <a:t>P</a:t>
            </a:r>
            <a:r>
              <a:rPr lang="en"/>
              <a:t>(</a:t>
            </a:r>
            <a:r>
              <a:rPr lang="en" i="1"/>
              <a:t>A</a:t>
            </a:r>
            <a:r>
              <a:rPr lang="en"/>
              <a:t>) = </a:t>
            </a:r>
            <a:r>
              <a:rPr lang="en" i="1"/>
              <a:t>P</a:t>
            </a:r>
            <a:r>
              <a:rPr lang="en"/>
              <a:t>(</a:t>
            </a:r>
            <a:r>
              <a:rPr lang="en" i="1"/>
              <a:t>A</a:t>
            </a:r>
            <a:r>
              <a:rPr lang="en"/>
              <a:t> | </a:t>
            </a:r>
            <a:r>
              <a:rPr lang="en" i="1"/>
              <a:t>B</a:t>
            </a:r>
            <a:r>
              <a:rPr lang="en"/>
              <a:t>)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/>
              <a:t>If the posterior probability of </a:t>
            </a:r>
            <a:r>
              <a:rPr lang="en" i="1"/>
              <a:t>A</a:t>
            </a:r>
            <a:r>
              <a:rPr lang="en"/>
              <a:t> doesn't change once we know whether or not </a:t>
            </a:r>
            <a:r>
              <a:rPr lang="en" i="1"/>
              <a:t>B</a:t>
            </a:r>
            <a:r>
              <a:rPr lang="en"/>
              <a:t> happens.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Those two events are </a:t>
            </a:r>
            <a:r>
              <a:rPr lang="en" b="1"/>
              <a:t>conditionally independent</a:t>
            </a:r>
            <a:r>
              <a:rPr lang="en"/>
              <a:t> of a third event </a:t>
            </a:r>
            <a:r>
              <a:rPr lang="en" i="1"/>
              <a:t>C</a:t>
            </a:r>
            <a:r>
              <a:rPr lang="en"/>
              <a:t> if and only if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i="1"/>
              <a:t>P</a:t>
            </a:r>
            <a:r>
              <a:rPr lang="en"/>
              <a:t>(</a:t>
            </a:r>
            <a:r>
              <a:rPr lang="en" i="1"/>
              <a:t>A,B | C</a:t>
            </a:r>
            <a:r>
              <a:rPr lang="en"/>
              <a:t>) = </a:t>
            </a:r>
            <a:r>
              <a:rPr lang="en" i="1"/>
              <a:t>P</a:t>
            </a:r>
            <a:r>
              <a:rPr lang="en"/>
              <a:t>(</a:t>
            </a:r>
            <a:r>
              <a:rPr lang="en" i="1"/>
              <a:t>A</a:t>
            </a:r>
            <a:r>
              <a:rPr lang="en"/>
              <a:t> | </a:t>
            </a:r>
            <a:r>
              <a:rPr lang="en" i="1"/>
              <a:t>C</a:t>
            </a:r>
            <a:r>
              <a:rPr lang="en"/>
              <a:t>)</a:t>
            </a:r>
            <a:r>
              <a:rPr lang="en" i="1"/>
              <a:t>P</a:t>
            </a:r>
            <a:r>
              <a:rPr lang="en"/>
              <a:t>(</a:t>
            </a:r>
            <a:r>
              <a:rPr lang="en" i="1"/>
              <a:t>B </a:t>
            </a:r>
            <a:r>
              <a:rPr lang="en"/>
              <a:t>| </a:t>
            </a:r>
            <a:r>
              <a:rPr lang="en" i="1"/>
              <a:t>C</a:t>
            </a:r>
            <a:r>
              <a:rPr lang="en"/>
              <a:t>)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 i="1"/>
              <a:t>A</a:t>
            </a:r>
            <a:r>
              <a:rPr lang="en"/>
              <a:t> ∩ C</a:t>
            </a:r>
            <a:r>
              <a:rPr lang="en" i="1"/>
              <a:t> and B</a:t>
            </a:r>
            <a:r>
              <a:rPr lang="en"/>
              <a:t> ∩ </a:t>
            </a:r>
            <a:r>
              <a:rPr lang="en" i="1"/>
              <a:t>C</a:t>
            </a:r>
            <a:r>
              <a:rPr lang="en"/>
              <a:t> are independent.</a:t>
            </a:r>
          </a:p>
          <a:p>
            <a:pPr marL="1371600" lvl="2" indent="-228600">
              <a:spcBef>
                <a:spcPts val="0"/>
              </a:spcBef>
            </a:pPr>
            <a:r>
              <a:rPr lang="en" i="1"/>
              <a:t>A</a:t>
            </a:r>
            <a:r>
              <a:rPr lang="en"/>
              <a:t> and </a:t>
            </a:r>
            <a:r>
              <a:rPr lang="en" i="1"/>
              <a:t>B</a:t>
            </a:r>
            <a:r>
              <a:rPr lang="en"/>
              <a:t> are independent under the condition </a:t>
            </a:r>
            <a:r>
              <a:rPr lang="en" i="1"/>
              <a:t>C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Bayes' Theorem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Bayes' Theorem relates the conditional probabilities of events </a:t>
            </a:r>
            <a:r>
              <a:rPr lang="en" i="1"/>
              <a:t>A</a:t>
            </a:r>
            <a:r>
              <a:rPr lang="en"/>
              <a:t> and </a:t>
            </a:r>
            <a:r>
              <a:rPr lang="en" i="1"/>
              <a:t>B</a:t>
            </a:r>
            <a:r>
              <a:rPr lang="en"/>
              <a:t> by the order in which we observe them.</a:t>
            </a:r>
            <a:br>
              <a:rPr lang="en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 lang="en"/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This is a direct result of the chain rule.</a:t>
            </a:r>
          </a:p>
        </p:txBody>
      </p:sp>
      <p:pic>
        <p:nvPicPr>
          <p:cNvPr id="88" name="Shape 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1099" y="1898425"/>
            <a:ext cx="5461799" cy="120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22625" y="3741976"/>
            <a:ext cx="6898750" cy="81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Random Variables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11700" y="971550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</a:t>
            </a:r>
            <a:r>
              <a:rPr lang="en" b="1" dirty="0"/>
              <a:t>random variable</a:t>
            </a:r>
            <a:r>
              <a:rPr lang="en" dirty="0"/>
              <a:t> is a function that takes values in the sample space and gives real number values.</a:t>
            </a:r>
          </a:p>
          <a:p>
            <a:pPr marL="914400" lvl="1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Not actually a conventional 'variable'</a:t>
            </a:r>
          </a:p>
          <a:p>
            <a:pPr marL="457200" lvl="0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Outcomes are not inherently numerical in a random process.</a:t>
            </a:r>
          </a:p>
          <a:p>
            <a:pPr marL="914400" lvl="1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Flipping a coin three times can give us the outcome H, H, T.</a:t>
            </a:r>
          </a:p>
          <a:p>
            <a:pPr marL="457200" lvl="0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/>
              <a:t>Random variables act as the bridge from outcomes to numbers.</a:t>
            </a:r>
          </a:p>
          <a:p>
            <a:pPr marL="914400" lvl="1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random variable "number of heads" takes H, H, T and gives us 2.</a:t>
            </a:r>
          </a:p>
          <a:p>
            <a:pPr marL="457200" lvl="0" indent="-228600" rtl="0">
              <a:spcBef>
                <a:spcPts val="0"/>
              </a:spcBef>
              <a:spcAft>
                <a:spcPts val="600"/>
              </a:spcAft>
            </a:pPr>
            <a:endParaRPr lang="en" dirty="0" smtClean="0"/>
          </a:p>
          <a:p>
            <a:pPr marL="457200" lvl="0" indent="-228600" rtl="0">
              <a:spcBef>
                <a:spcPts val="0"/>
              </a:spcBef>
              <a:spcAft>
                <a:spcPts val="600"/>
              </a:spcAft>
            </a:pPr>
            <a:endParaRPr lang="en" dirty="0"/>
          </a:p>
          <a:p>
            <a:pPr marL="457200" lvl="0" indent="-228600" rtl="0">
              <a:spcBef>
                <a:spcPts val="0"/>
              </a:spcBef>
              <a:spcAft>
                <a:spcPts val="600"/>
              </a:spcAft>
            </a:pPr>
            <a:r>
              <a:rPr lang="en" dirty="0" smtClean="0"/>
              <a:t>This </a:t>
            </a:r>
            <a:r>
              <a:rPr lang="en" dirty="0"/>
              <a:t>allows us to define the </a:t>
            </a:r>
            <a:r>
              <a:rPr lang="en" b="1" dirty="0"/>
              <a:t>probability density function</a:t>
            </a:r>
            <a:r>
              <a:rPr lang="en" dirty="0"/>
              <a:t> as a function of real numbers instead of abstract representations of events.</a:t>
            </a:r>
          </a:p>
        </p:txBody>
      </p:sp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2825" y="3486150"/>
            <a:ext cx="5003775" cy="684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Probability Distributions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b="1" dirty="0"/>
              <a:t>expectation</a:t>
            </a:r>
            <a:r>
              <a:rPr lang="en" dirty="0"/>
              <a:t> or </a:t>
            </a:r>
            <a:r>
              <a:rPr lang="en" b="1" dirty="0"/>
              <a:t>expected value</a:t>
            </a:r>
            <a:r>
              <a:rPr lang="en" dirty="0"/>
              <a:t> is the </a:t>
            </a:r>
            <a:r>
              <a:rPr lang="en" b="1" dirty="0"/>
              <a:t>mean </a:t>
            </a:r>
            <a:r>
              <a:rPr lang="en" dirty="0"/>
              <a:t>or</a:t>
            </a:r>
            <a:r>
              <a:rPr lang="en" b="1" dirty="0"/>
              <a:t> </a:t>
            </a:r>
            <a:r>
              <a:rPr lang="en" dirty="0"/>
              <a:t>average of a random variable if it were to measured over an arbitrarily large number of trials.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notion is defined on random variables, not on outcomes.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b="1" dirty="0"/>
              <a:t>variance</a:t>
            </a:r>
            <a:r>
              <a:rPr lang="en" dirty="0"/>
              <a:t> of a random variable is a measure of how far apart the values of the random variable are.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Again, this is defined on random variables, not outcomes.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These are called </a:t>
            </a:r>
            <a:r>
              <a:rPr lang="en" b="1" dirty="0"/>
              <a:t>moments</a:t>
            </a:r>
            <a:r>
              <a:rPr lang="en" dirty="0"/>
              <a:t> of a random variable's </a:t>
            </a:r>
            <a:r>
              <a:rPr lang="en" b="1" dirty="0"/>
              <a:t>distribution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Every unique distribution has a unique collection of moments (which include but are not limited to expectation and variance).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Two distributions are </a:t>
            </a:r>
            <a:r>
              <a:rPr lang="en" b="1" dirty="0"/>
              <a:t>identically distributed</a:t>
            </a:r>
            <a:r>
              <a:rPr lang="en" dirty="0"/>
              <a:t> if they have the same exact moments.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Each distribution has a </a:t>
            </a:r>
            <a:r>
              <a:rPr lang="en" b="1" dirty="0"/>
              <a:t>cumulative probability function</a:t>
            </a:r>
            <a:r>
              <a:rPr lang="en" dirty="0"/>
              <a:t> </a:t>
            </a:r>
            <a:r>
              <a:rPr lang="en" i="1" dirty="0"/>
              <a:t>P(X &lt; x) </a:t>
            </a:r>
            <a:r>
              <a:rPr lang="en" dirty="0"/>
              <a:t>which is the sum of all probabilities when its random variable takes values less than </a:t>
            </a:r>
            <a:r>
              <a:rPr lang="en" i="1" dirty="0"/>
              <a:t>x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Distributions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Bernoulli Distribution [</a:t>
            </a:r>
            <a:r>
              <a:rPr lang="en" i="1" dirty="0"/>
              <a:t>p</a:t>
            </a:r>
            <a:r>
              <a:rPr lang="en" dirty="0"/>
              <a:t>]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P(x) represents the probability of a binary </a:t>
            </a:r>
            <a:r>
              <a:rPr lang="en" dirty="0" smtClean="0"/>
              <a:t>result: P(X </a:t>
            </a:r>
            <a:r>
              <a:rPr lang="en" dirty="0"/>
              <a:t>= 1) = </a:t>
            </a:r>
            <a:r>
              <a:rPr lang="en" i="1" dirty="0"/>
              <a:t>p	 </a:t>
            </a:r>
            <a:r>
              <a:rPr lang="en" dirty="0"/>
              <a:t>P(X = 0) = </a:t>
            </a:r>
            <a:r>
              <a:rPr lang="en" i="1" dirty="0"/>
              <a:t>1 - p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Binomial Distribution [</a:t>
            </a:r>
            <a:r>
              <a:rPr lang="en" i="1" dirty="0"/>
              <a:t>n, p</a:t>
            </a:r>
            <a:r>
              <a:rPr lang="en" dirty="0"/>
              <a:t>]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Characterized by a number of trials </a:t>
            </a:r>
            <a:r>
              <a:rPr lang="en" i="1" dirty="0"/>
              <a:t>n </a:t>
            </a:r>
            <a:r>
              <a:rPr lang="en" dirty="0"/>
              <a:t>and a probability of occurrence </a:t>
            </a:r>
            <a:r>
              <a:rPr lang="en" i="1" dirty="0"/>
              <a:t>p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P(r) represents the probability of a </a:t>
            </a:r>
            <a:r>
              <a:rPr lang="en" i="1" dirty="0"/>
              <a:t>p</a:t>
            </a:r>
            <a:r>
              <a:rPr lang="en" dirty="0"/>
              <a:t>-probability event occurring </a:t>
            </a:r>
            <a:r>
              <a:rPr lang="en" i="1" dirty="0"/>
              <a:t>r</a:t>
            </a:r>
            <a:r>
              <a:rPr lang="en" dirty="0"/>
              <a:t> times in </a:t>
            </a:r>
            <a:r>
              <a:rPr lang="en" i="1" dirty="0"/>
              <a:t>n</a:t>
            </a:r>
            <a:r>
              <a:rPr lang="en" dirty="0"/>
              <a:t> trials.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 					where	 is a </a:t>
            </a:r>
            <a:r>
              <a:rPr lang="en" b="1" dirty="0"/>
              <a:t>binomial coefficient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Multinomial Distribution [</a:t>
            </a:r>
            <a:r>
              <a:rPr lang="en" i="1" dirty="0"/>
              <a:t>n, p1, … , pk</a:t>
            </a:r>
            <a:r>
              <a:rPr lang="en" dirty="0"/>
              <a:t>]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Generalizes the Binomial to more </a:t>
            </a:r>
            <a:r>
              <a:rPr lang="en" dirty="0" smtClean="0"/>
              <a:t/>
            </a:r>
            <a:br>
              <a:rPr lang="en" dirty="0" smtClean="0"/>
            </a:br>
            <a:r>
              <a:rPr lang="en" dirty="0" smtClean="0"/>
              <a:t>than </a:t>
            </a:r>
            <a:r>
              <a:rPr lang="en" dirty="0"/>
              <a:t>two outcomes, depending on </a:t>
            </a:r>
            <a:r>
              <a:rPr lang="en" dirty="0" smtClean="0"/>
              <a:t/>
            </a:r>
            <a:br>
              <a:rPr lang="en" dirty="0" smtClean="0"/>
            </a:br>
            <a:r>
              <a:rPr lang="en" dirty="0" smtClean="0"/>
              <a:t>a </a:t>
            </a:r>
            <a:r>
              <a:rPr lang="en" dirty="0"/>
              <a:t>set of probability parameters.</a:t>
            </a:r>
          </a:p>
          <a:p>
            <a:pPr marL="914400" lvl="1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"What is the probability that </a:t>
            </a:r>
            <a:r>
              <a:rPr lang="en" i="1" dirty="0"/>
              <a:t>A</a:t>
            </a:r>
            <a:r>
              <a:rPr lang="en" dirty="0"/>
              <a:t> happens </a:t>
            </a:r>
            <a:r>
              <a:rPr lang="en" i="1" dirty="0"/>
              <a:t>x</a:t>
            </a:r>
            <a:r>
              <a:rPr lang="en" dirty="0"/>
              <a:t> times, </a:t>
            </a:r>
            <a:r>
              <a:rPr lang="en" i="1" dirty="0"/>
              <a:t>B</a:t>
            </a:r>
            <a:r>
              <a:rPr lang="en" dirty="0"/>
              <a:t> happens </a:t>
            </a:r>
            <a:r>
              <a:rPr lang="en" i="1" dirty="0"/>
              <a:t>y</a:t>
            </a:r>
            <a:r>
              <a:rPr lang="en" dirty="0"/>
              <a:t> times, and </a:t>
            </a:r>
            <a:r>
              <a:rPr lang="en" i="1" dirty="0"/>
              <a:t>C</a:t>
            </a:r>
            <a:r>
              <a:rPr lang="en" dirty="0"/>
              <a:t> happens </a:t>
            </a:r>
            <a:r>
              <a:rPr lang="en" i="1" dirty="0"/>
              <a:t>z</a:t>
            </a:r>
            <a:r>
              <a:rPr lang="en" dirty="0"/>
              <a:t> times, when we pick a letter from the alphabet </a:t>
            </a:r>
            <a:r>
              <a:rPr lang="en" i="1" dirty="0"/>
              <a:t>n</a:t>
            </a:r>
            <a:r>
              <a:rPr lang="en" dirty="0"/>
              <a:t> times?"</a:t>
            </a:r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8800" y="2749732"/>
            <a:ext cx="242178" cy="35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6050" y="3567887"/>
            <a:ext cx="3771900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6875" y="2826224"/>
            <a:ext cx="1752599" cy="329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1798</Words>
  <Application>Microsoft Office PowerPoint</Application>
  <PresentationFormat>On-screen Show (16:9)</PresentationFormat>
  <Paragraphs>180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simple-light-2</vt:lpstr>
      <vt:lpstr>Mathematical Foundations</vt:lpstr>
      <vt:lpstr>Probability Theory</vt:lpstr>
      <vt:lpstr>Probability Theory (Continued)</vt:lpstr>
      <vt:lpstr>Conditional Probability</vt:lpstr>
      <vt:lpstr>Independence</vt:lpstr>
      <vt:lpstr>Bayes' Theorem</vt:lpstr>
      <vt:lpstr>Random Variables</vt:lpstr>
      <vt:lpstr>Probability Distributions</vt:lpstr>
      <vt:lpstr>Distributions</vt:lpstr>
      <vt:lpstr>Normal Distribution</vt:lpstr>
      <vt:lpstr>Normal Distribution (Continued)</vt:lpstr>
      <vt:lpstr>Distributions in Practice</vt:lpstr>
      <vt:lpstr>Frequentist Statistics</vt:lpstr>
      <vt:lpstr>Parametric Estimation</vt:lpstr>
      <vt:lpstr>Parameter Estimation </vt:lpstr>
      <vt:lpstr>Maximal Likelihood Estimation</vt:lpstr>
      <vt:lpstr>Bayesian Statistics</vt:lpstr>
      <vt:lpstr>Bayesian Statistics: Updating Beliefs</vt:lpstr>
      <vt:lpstr>Bayesian Statistics: Decision-making</vt:lpstr>
      <vt:lpstr>Entropy</vt:lpstr>
      <vt:lpstr>Joint Entropy and Conditional Entropy</vt:lpstr>
      <vt:lpstr>Chain Rule for Entropy</vt:lpstr>
      <vt:lpstr>Mutual Information</vt:lpstr>
      <vt:lpstr>Cross Entropy</vt:lpstr>
      <vt:lpstr>Relative Entropy - Kullback-Leibler Divergence</vt:lpstr>
      <vt:lpstr>Perplexity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Mathematical Foundations</dc:title>
  <cp:lastModifiedBy>Ping Chen</cp:lastModifiedBy>
  <cp:revision>2</cp:revision>
  <dcterms:modified xsi:type="dcterms:W3CDTF">2016-08-08T18:50:25Z</dcterms:modified>
</cp:coreProperties>
</file>