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152728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Introduction to Natural Language Processing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Lexical Resources (Continued)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The </a:t>
            </a:r>
            <a:r>
              <a:rPr lang="en" i="1"/>
              <a:t>Penn Treebank</a:t>
            </a:r>
            <a:r>
              <a:rPr lang="en"/>
              <a:t> is a corpus collected from the Wall Street Journal. 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It is a larger syntactically annotated corpus than the Susanne corpus, but it is not freely-available.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The </a:t>
            </a:r>
            <a:r>
              <a:rPr lang="en" i="1"/>
              <a:t>Canadian Hansards</a:t>
            </a:r>
            <a:r>
              <a:rPr lang="en"/>
              <a:t> is the best known example of a </a:t>
            </a:r>
            <a:r>
              <a:rPr lang="en" b="1"/>
              <a:t>bilingual corpus</a:t>
            </a:r>
            <a:r>
              <a:rPr lang="en"/>
              <a:t>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A bilingual corpus is one that contains </a:t>
            </a:r>
            <a:r>
              <a:rPr lang="en" b="1"/>
              <a:t>parallel texts</a:t>
            </a:r>
            <a:r>
              <a:rPr lang="en"/>
              <a:t>, texts are translations of each other in two or more languages.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WordNet</a:t>
            </a:r>
            <a:r>
              <a:rPr lang="en"/>
              <a:t> is an freely-available electronic dictionary that organizes words into a hierarchy of </a:t>
            </a:r>
            <a:r>
              <a:rPr lang="en" b="1"/>
              <a:t>synsets</a:t>
            </a:r>
            <a:r>
              <a:rPr lang="en"/>
              <a:t>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Synsets are collections of words with identical or close meaning.</a:t>
            </a:r>
          </a:p>
          <a:p>
            <a:pPr marL="914400" lvl="1" indent="-228600">
              <a:spcBef>
                <a:spcPts val="0"/>
              </a:spcBef>
            </a:pPr>
            <a:r>
              <a:rPr lang="en"/>
              <a:t>It also carries additional relations between words based on potential meronymy.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Word Counts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When evaluating a text, you should calculate </a:t>
            </a:r>
            <a:r>
              <a:rPr lang="en" b="1" dirty="0"/>
              <a:t>word counts</a:t>
            </a:r>
            <a:r>
              <a:rPr lang="en" dirty="0"/>
              <a:t> and </a:t>
            </a:r>
            <a:r>
              <a:rPr lang="en" b="1" dirty="0"/>
              <a:t>word frequency</a:t>
            </a:r>
            <a:r>
              <a:rPr lang="en" dirty="0"/>
              <a:t>, the quantity and rate of appearance of individual words in </a:t>
            </a:r>
            <a:r>
              <a:rPr lang="en" dirty="0" smtClean="0"/>
              <a:t>text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The most regularly appearing words are often </a:t>
            </a:r>
            <a:r>
              <a:rPr lang="en" b="1" dirty="0"/>
              <a:t>function words</a:t>
            </a:r>
            <a:r>
              <a:rPr lang="en" dirty="0"/>
              <a:t>, words that carry important grammatical information.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Function words like determiners (ex. </a:t>
            </a:r>
            <a:r>
              <a:rPr lang="en" i="1" dirty="0"/>
              <a:t>mine</a:t>
            </a:r>
            <a:r>
              <a:rPr lang="en" dirty="0"/>
              <a:t>), prepositions (ex. </a:t>
            </a:r>
            <a:r>
              <a:rPr lang="en" i="1" dirty="0"/>
              <a:t>from</a:t>
            </a:r>
            <a:r>
              <a:rPr lang="en" dirty="0"/>
              <a:t>), and complementizers (ex. Mary believes </a:t>
            </a:r>
            <a:r>
              <a:rPr lang="en" i="1" dirty="0"/>
              <a:t>that</a:t>
            </a:r>
            <a:r>
              <a:rPr lang="en" dirty="0"/>
              <a:t> it is raining).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How many words are there in the text?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b="1" dirty="0"/>
              <a:t>Word tokens</a:t>
            </a:r>
            <a:r>
              <a:rPr lang="en" dirty="0"/>
              <a:t> refer to the individual instances of each word in a text.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b="1" dirty="0"/>
              <a:t>Word types</a:t>
            </a:r>
            <a:r>
              <a:rPr lang="en" dirty="0"/>
              <a:t> refer to the unique words used throughout.</a:t>
            </a:r>
          </a:p>
          <a:p>
            <a:pPr marL="914400" lvl="1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b="1" dirty="0"/>
              <a:t>Word frequencies</a:t>
            </a:r>
            <a:r>
              <a:rPr lang="en" dirty="0"/>
              <a:t> can be calculated by dividing by the total number of each respectively.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Word Counts (Continued)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311700" y="895350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dirty="0"/>
              <a:t>In a text, not all words appear frequently enough.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Word can appear as few times as once.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These words are called </a:t>
            </a:r>
            <a:r>
              <a:rPr lang="en" b="1" dirty="0"/>
              <a:t>hapax legomana</a:t>
            </a:r>
            <a:r>
              <a:rPr lang="en" dirty="0"/>
              <a:t>, Greek for "read only once."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</a:pPr>
            <a:r>
              <a:rPr lang="en" dirty="0"/>
              <a:t>Though individual word types do not appear frequently on their own, all the rare words together can make up a significant portion of the text.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Word counts on rare words exemplify the difficulty of Statistical NLP.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What can we learn about those words with so little data in the corpus?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Will using a larger corpus solve this problem?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Unfortunately, this is not the case, as seen through </a:t>
            </a:r>
            <a:r>
              <a:rPr lang="en" b="1" dirty="0"/>
              <a:t>Zipf's Law</a:t>
            </a:r>
            <a:r>
              <a:rPr lang="en" dirty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Zipf's Law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311700" y="895350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dirty="0"/>
              <a:t>Zipf's Law is a famous law in linguistics that states that the there is a common "rough" ratio between word frequency and word rank.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Zipf's law is not as rigid as a physical law, but holds approximately </a:t>
            </a:r>
            <a:r>
              <a:rPr lang="en" i="1" dirty="0"/>
              <a:t>in general</a:t>
            </a:r>
            <a:r>
              <a:rPr lang="en" dirty="0"/>
              <a:t>.</a:t>
            </a:r>
            <a:br>
              <a:rPr lang="en" dirty="0"/>
            </a:br>
            <a:r>
              <a:rPr lang="en" dirty="0"/>
              <a:t/>
            </a:r>
            <a:br>
              <a:rPr lang="en" dirty="0"/>
            </a:br>
            <a:endParaRPr lang="en" dirty="0"/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To the right, we have a graph of</a:t>
            </a:r>
            <a:br>
              <a:rPr lang="en" dirty="0"/>
            </a:br>
            <a:r>
              <a:rPr lang="en" dirty="0"/>
              <a:t>log-rank by log-frequency for the</a:t>
            </a:r>
            <a:br>
              <a:rPr lang="en" dirty="0"/>
            </a:br>
            <a:r>
              <a:rPr lang="en" dirty="0"/>
              <a:t>Brown Corpus.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As you can see, it's 'almost' linear, which </a:t>
            </a:r>
            <a:br>
              <a:rPr lang="en" dirty="0"/>
            </a:br>
            <a:r>
              <a:rPr lang="en" dirty="0"/>
              <a:t>indicates that rank and frequency are </a:t>
            </a:r>
            <a:br>
              <a:rPr lang="en" dirty="0"/>
            </a:br>
            <a:r>
              <a:rPr lang="en" dirty="0"/>
              <a:t>'almost' proportional.</a:t>
            </a:r>
          </a:p>
        </p:txBody>
      </p:sp>
      <p:pic>
        <p:nvPicPr>
          <p:cNvPr id="128" name="Shape 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0100" y="2190750"/>
            <a:ext cx="1588900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7649" y="2554700"/>
            <a:ext cx="3088724" cy="237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Zipf's Law (Continued)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Zipf's Law is based on the </a:t>
            </a:r>
            <a:r>
              <a:rPr lang="en" b="1"/>
              <a:t>Principle of Least Effort</a:t>
            </a:r>
            <a:r>
              <a:rPr lang="en"/>
              <a:t> which states that both the listener and the speaker are trying to minimize the work they do to communicate.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The speaker uses a small set of common words to construct comprehensible sentences easily.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The reader has a strong vocabulary so that each sentence can be unambiguously deciphered.</a:t>
            </a: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Collocations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 </a:t>
            </a:r>
            <a:r>
              <a:rPr lang="en" b="1" dirty="0"/>
              <a:t>collocation</a:t>
            </a:r>
            <a:r>
              <a:rPr lang="en" dirty="0"/>
              <a:t> is a turn of phrase that carries more meaning that each of its parts combined.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Compounds (ex. </a:t>
            </a:r>
            <a:r>
              <a:rPr lang="en" i="1" dirty="0"/>
              <a:t>car wash</a:t>
            </a:r>
            <a:r>
              <a:rPr lang="en" dirty="0"/>
              <a:t>), phrasal verbs (ex. </a:t>
            </a:r>
            <a:r>
              <a:rPr lang="en" i="1" dirty="0"/>
              <a:t>make up</a:t>
            </a:r>
            <a:r>
              <a:rPr lang="en" dirty="0"/>
              <a:t>), and other common phrases (ex. </a:t>
            </a:r>
            <a:r>
              <a:rPr lang="en" i="1" dirty="0"/>
              <a:t>bacon and eggs</a:t>
            </a:r>
            <a:r>
              <a:rPr lang="en" dirty="0"/>
              <a:t>)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Collocations have an independent existence from their individual parts while they also show frequent ways in which a word is used.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 </a:t>
            </a:r>
            <a:r>
              <a:rPr lang="en" b="1" dirty="0"/>
              <a:t>bigram</a:t>
            </a:r>
            <a:r>
              <a:rPr lang="en" dirty="0"/>
              <a:t> is a pair of word tokens which appear in sequence with each other.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Bigrams are not necessarily collocations, as many pairs are syntactic in nature (ex. "of the").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 sequence of length </a:t>
            </a:r>
            <a:r>
              <a:rPr lang="en" i="1" dirty="0"/>
              <a:t>n</a:t>
            </a:r>
            <a:r>
              <a:rPr lang="en" dirty="0"/>
              <a:t> is called an </a:t>
            </a:r>
            <a:r>
              <a:rPr lang="en" b="1" dirty="0"/>
              <a:t>n-gram</a:t>
            </a:r>
            <a:r>
              <a:rPr lang="en" dirty="0"/>
              <a:t>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Likewise, n-grams are not guaranteed to be a collocation, but collocations are n-grams for some </a:t>
            </a:r>
            <a:r>
              <a:rPr lang="en" i="1" dirty="0"/>
              <a:t>n</a:t>
            </a:r>
            <a:r>
              <a:rPr lang="en" dirty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Concordances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A </a:t>
            </a:r>
            <a:r>
              <a:rPr lang="en" b="1"/>
              <a:t>concordance</a:t>
            </a:r>
            <a:r>
              <a:rPr lang="en"/>
              <a:t> is an alphabetical list of the principal words used in a body of work, listing every instance of each word with its immediate context.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Key Word in Context (KWIC)</a:t>
            </a:r>
            <a:r>
              <a:rPr lang="en"/>
              <a:t> is</a:t>
            </a:r>
            <a:br>
              <a:rPr lang="en"/>
            </a:br>
            <a:r>
              <a:rPr lang="en"/>
              <a:t>the most common format, in </a:t>
            </a:r>
            <a:br>
              <a:rPr lang="en"/>
            </a:br>
            <a:r>
              <a:rPr lang="en"/>
              <a:t>which all words appear </a:t>
            </a:r>
            <a:br>
              <a:rPr lang="en"/>
            </a:br>
            <a:r>
              <a:rPr lang="en"/>
              <a:t>alphabetically.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To the right, is an example from </a:t>
            </a:r>
            <a:br>
              <a:rPr lang="en"/>
            </a:br>
            <a:r>
              <a:rPr lang="en"/>
              <a:t>the Wikipedia article for KWIC.</a:t>
            </a:r>
          </a:p>
        </p:txBody>
      </p:sp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38600" y="1908174"/>
            <a:ext cx="4536199" cy="2949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References</a:t>
            </a:r>
          </a:p>
        </p:txBody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</a:pPr>
            <a:r>
              <a:rPr lang="en"/>
              <a:t>Foundations of Statistical Natural Language Processing (Christopher D. Manning and Hinrich Schütze)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What is Natural Language Processing (NLP)?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707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dirty="0"/>
              <a:t>Natural Language Processing is a subfield of computer science, artificial intelligence, and computational linguistics that focuses on language processing.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Language being both human and computer languages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dirty="0"/>
              <a:t>Major applications of NLP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Automatic Summarization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Machine Translation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Sentiment Analysis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Speech Recognition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600" dirty="0"/>
              <a:t>Notable apps that utilize NLP methods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Siri, Cortana, Okay Google, Amazon Echo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Dragon Naturally Speaking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sz="1200" dirty="0"/>
              <a:t>Ask.com (Ask Jeeves)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Linguistic Objectives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What kinds of things do people say?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What is the structure of language?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Usage patterns of words can carry deep meaning if they can be leveraged.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What do these things say about the world?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What do the words we say relate to in reality?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What connections do they have to meaning, context, and communication?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Linguistic Objectives (Continued)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Traditional linguistics tries to answer these questions on the basis of underlying </a:t>
            </a:r>
            <a:r>
              <a:rPr lang="en" b="1" dirty="0"/>
              <a:t>competence grammars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 grammar is the set of rules that govern the structure of sentences in the language.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The </a:t>
            </a:r>
            <a:r>
              <a:rPr lang="en" b="1" dirty="0"/>
              <a:t>grammaticality</a:t>
            </a:r>
            <a:r>
              <a:rPr lang="en" dirty="0"/>
              <a:t> of sentences is whether or not the sentence is recognized by the associated grammar. Other sentences are deemed </a:t>
            </a:r>
            <a:r>
              <a:rPr lang="en" b="1" dirty="0"/>
              <a:t>ungrammatical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 sentence can be grammatical and but not carry any clear meaning.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"Colorless green oranges run slowly."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The </a:t>
            </a:r>
            <a:r>
              <a:rPr lang="en" b="1" dirty="0"/>
              <a:t>conventionality</a:t>
            </a:r>
            <a:r>
              <a:rPr lang="en" dirty="0"/>
              <a:t> of sentences is whether or not they conform to common presentations of the same ideas.</a:t>
            </a:r>
          </a:p>
          <a:p>
            <a:pPr marL="914400" lvl="1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Two grammatical sentences with the same meaning, but one of them sounds better.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Issues with this Categorical View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76200" y="907950"/>
            <a:ext cx="90678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sz="1600" dirty="0"/>
              <a:t>Grammars are rigid in theory, flexible in practice.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sz="1200" dirty="0"/>
              <a:t>You can still grasp the inherent meaning of sentences when the grammar is incorrect.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sz="1600" dirty="0"/>
              <a:t>Determining grammaticality is rather difficult for people to do for longer complex sentences.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sz="1200" dirty="0"/>
              <a:t>"Those are the books you should read before it becomes difficult to talk about."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sz="1200" dirty="0"/>
              <a:t>"That a serious discussion could arise here of this topic was quite unexpected."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" sz="1200" dirty="0"/>
              <a:t>Those are both grammatical sentences. If you disagree, that's the point.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sz="1600" dirty="0"/>
              <a:t>This categorical view of language is not perfect, </a:t>
            </a:r>
            <a:r>
              <a:rPr lang="en" sz="1600" dirty="0" smtClean="0"/>
              <a:t>but </a:t>
            </a:r>
            <a:r>
              <a:rPr lang="en" sz="1600" dirty="0"/>
              <a:t>is sufficient for many NLP purposes.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sz="1200" dirty="0"/>
              <a:t>For less complex sentences, we should still be able to determine their grammaticality.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sz="1200" dirty="0"/>
              <a:t>For more complex sentences, more robust methods may be required.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Language as Probabilistic Phenomena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Interactions with the world are always conducted with imperfect information.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Language is just another medium through which we as people take in information and incorporate it into our decision making.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If someone says, "The benches in the park were just painted," we know not to sit on them even before we get to the park.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Comprehension of speech is therefore modelled nicely as probabilistic processes.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Unfortunately, grammaticality is not approachable </a:t>
            </a:r>
            <a:r>
              <a:rPr lang="en" dirty="0" smtClean="0"/>
              <a:t>probabilistically.By </a:t>
            </a:r>
            <a:r>
              <a:rPr lang="en" dirty="0"/>
              <a:t>considering historical contexts, </a:t>
            </a:r>
            <a:r>
              <a:rPr lang="en" dirty="0" smtClean="0"/>
              <a:t>sentences </a:t>
            </a:r>
            <a:r>
              <a:rPr lang="en" dirty="0"/>
              <a:t>that have never be said are equally unlikely to be </a:t>
            </a:r>
            <a:r>
              <a:rPr lang="en" dirty="0" smtClean="0"/>
              <a:t>said.Novel </a:t>
            </a:r>
            <a:r>
              <a:rPr lang="en" dirty="0"/>
              <a:t>ungrammatical sentences are equally as likely as novel grammatical ones.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The Ambiguity of Language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NLP systems are commonly built to answer "</a:t>
            </a:r>
            <a:r>
              <a:rPr lang="en" b="1" dirty="0"/>
              <a:t>Who did what to whom?</a:t>
            </a:r>
            <a:r>
              <a:rPr lang="en" dirty="0"/>
              <a:t>"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Parts of speech</a:t>
            </a:r>
            <a:r>
              <a:rPr lang="en" dirty="0"/>
              <a:t> describe the syntactic function of a word in a sentence.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For example, in the above sentence 'describe' is verb.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Some words have multiple possible parts of speech.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Example: bow your head (verb), a bow in your hair (noun)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Some sentences remain grammatical under different parts of speech.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"I saw her duck." is a sentence where 'duck' is either a verb or a noun.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Coordinating conjunctions without the serial comma.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In the sentence, "I'd like to thank my parents, the Academy and God." God could be interpreted as one of the speaker's parents, as could the Academy.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As sentences get longer, the number of ways to interpret them explodes.</a:t>
            </a: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Disambiguation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b="1" dirty="0"/>
              <a:t>Selectional restrictions</a:t>
            </a:r>
            <a:r>
              <a:rPr lang="en" dirty="0"/>
              <a:t> provide an avenue for disambiguating the true interpretation of a sentence.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We know that the verb "swallow" requires a physical object, so we can ignore interpretations where it isn't followed by one.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Unfortunately, this weakens the generalizability of our model to conventional metaphors.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"I swallowed his story, hook, line, and sinker."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"The supernova swallowed the planet."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b="1" dirty="0"/>
              <a:t>Statistical NLP</a:t>
            </a:r>
            <a:r>
              <a:rPr lang="en" dirty="0"/>
              <a:t> does not approach the problem with strict </a:t>
            </a:r>
            <a:r>
              <a:rPr lang="en" dirty="0" smtClean="0"/>
              <a:t>rules.Instead</a:t>
            </a:r>
            <a:r>
              <a:rPr lang="en" dirty="0"/>
              <a:t>, it tries to encapsulate lexical and structural preferences from </a:t>
            </a:r>
            <a:r>
              <a:rPr lang="en" b="1" dirty="0"/>
              <a:t>corpora</a:t>
            </a:r>
            <a:r>
              <a:rPr lang="en" dirty="0"/>
              <a:t> using quantitative methods.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 </a:t>
            </a:r>
            <a:r>
              <a:rPr lang="en" b="1" dirty="0"/>
              <a:t>corpus </a:t>
            </a:r>
            <a:r>
              <a:rPr lang="en" dirty="0"/>
              <a:t>(pl. corpora) is a vast body of text, common terminology for an NLP dataset.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Lexical Resources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</a:pPr>
            <a:r>
              <a:rPr lang="en" b="1" dirty="0"/>
              <a:t>Lexical resources</a:t>
            </a:r>
            <a:r>
              <a:rPr lang="en" dirty="0"/>
              <a:t> are any machine-readable text and any tools used to process them.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</a:pPr>
            <a:r>
              <a:rPr lang="en" dirty="0"/>
              <a:t>The </a:t>
            </a:r>
            <a:r>
              <a:rPr lang="en" i="1" dirty="0"/>
              <a:t>Brown corpus</a:t>
            </a:r>
            <a:r>
              <a:rPr lang="en" dirty="0"/>
              <a:t> is one such resource, compiled by Brown University in the 1960s and 1970s.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</a:pPr>
            <a:r>
              <a:rPr lang="en" dirty="0"/>
              <a:t>The Brown corpus is a </a:t>
            </a:r>
            <a:r>
              <a:rPr lang="en" b="1" dirty="0"/>
              <a:t>balanced corpus</a:t>
            </a:r>
            <a:r>
              <a:rPr lang="en" dirty="0"/>
              <a:t> for American English.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</a:pPr>
            <a:r>
              <a:rPr lang="en" dirty="0"/>
              <a:t>Balanced corpora are representative of their language across many contexts and genres.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</a:pPr>
            <a:r>
              <a:rPr lang="en" dirty="0"/>
              <a:t>The </a:t>
            </a:r>
            <a:r>
              <a:rPr lang="en" i="1" dirty="0"/>
              <a:t>Lancaster-Oslo-Bergen corpus</a:t>
            </a:r>
            <a:r>
              <a:rPr lang="en" dirty="0"/>
              <a:t> is the British English counterpart to the Brown corpus.</a:t>
            </a:r>
          </a:p>
          <a:p>
            <a:pPr marL="457200" lvl="0" indent="-228600">
              <a:lnSpc>
                <a:spcPct val="100000"/>
              </a:lnSpc>
              <a:spcBef>
                <a:spcPts val="0"/>
              </a:spcBef>
            </a:pPr>
            <a:r>
              <a:rPr lang="en" dirty="0"/>
              <a:t>The </a:t>
            </a:r>
            <a:r>
              <a:rPr lang="en" i="1" dirty="0"/>
              <a:t>Susanne corpus</a:t>
            </a:r>
            <a:r>
              <a:rPr lang="en" dirty="0"/>
              <a:t> is a freely-available subset of the Brown corpus with the added benefit of annotated syntax structure information.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1502</Words>
  <Application>Microsoft Office PowerPoint</Application>
  <PresentationFormat>On-screen Show (16:9)</PresentationFormat>
  <Paragraphs>118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simple-light-2</vt:lpstr>
      <vt:lpstr>Introduction to Natural Language Processing</vt:lpstr>
      <vt:lpstr>What is Natural Language Processing (NLP)?</vt:lpstr>
      <vt:lpstr>Linguistic Objectives</vt:lpstr>
      <vt:lpstr>Linguistic Objectives (Continued)</vt:lpstr>
      <vt:lpstr>Issues with this Categorical View</vt:lpstr>
      <vt:lpstr>Language as Probabilistic Phenomena</vt:lpstr>
      <vt:lpstr>The Ambiguity of Language</vt:lpstr>
      <vt:lpstr>Disambiguation</vt:lpstr>
      <vt:lpstr>Lexical Resources</vt:lpstr>
      <vt:lpstr>Lexical Resources (Continued)</vt:lpstr>
      <vt:lpstr>Word Counts</vt:lpstr>
      <vt:lpstr>Word Counts (Continued)</vt:lpstr>
      <vt:lpstr>Zipf's Law</vt:lpstr>
      <vt:lpstr>Zipf's Law (Continued)</vt:lpstr>
      <vt:lpstr>Collocations</vt:lpstr>
      <vt:lpstr>Concordances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Natural Language Processing</dc:title>
  <cp:lastModifiedBy>Ping Chen</cp:lastModifiedBy>
  <cp:revision>3</cp:revision>
  <dcterms:modified xsi:type="dcterms:W3CDTF">2016-08-08T18:51:08Z</dcterms:modified>
</cp:coreProperties>
</file>