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20"/>
  </p:notesMasterIdLst>
  <p:sldIdLst>
    <p:sldId id="256" r:id="rId2"/>
    <p:sldId id="258" r:id="rId3"/>
    <p:sldId id="261" r:id="rId4"/>
    <p:sldId id="259" r:id="rId5"/>
    <p:sldId id="262" r:id="rId6"/>
    <p:sldId id="263" r:id="rId7"/>
    <p:sldId id="265" r:id="rId8"/>
    <p:sldId id="266" r:id="rId9"/>
    <p:sldId id="267" r:id="rId10"/>
    <p:sldId id="264" r:id="rId11"/>
    <p:sldId id="268" r:id="rId12"/>
    <p:sldId id="269" r:id="rId13"/>
    <p:sldId id="270" r:id="rId14"/>
    <p:sldId id="271" r:id="rId15"/>
    <p:sldId id="272" r:id="rId16"/>
    <p:sldId id="273" r:id="rId17"/>
    <p:sldId id="274" r:id="rId18"/>
    <p:sldId id="275" r:id="rId1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48" d="100"/>
          <a:sy n="148" d="100"/>
        </p:scale>
        <p:origin x="-564" y="-9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3829355417"/>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Shape 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2" name="Shape 5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8704850B-F237-40FD-B8C1-2FB7616B05C1}" type="slidenum">
              <a:rPr lang="en-US" smtClean="0"/>
              <a:pPr/>
              <a:t>2</a:t>
            </a:fld>
            <a:endParaRPr lang="en-US"/>
          </a:p>
        </p:txBody>
      </p:sp>
    </p:spTree>
    <p:extLst>
      <p:ext uri="{BB962C8B-B14F-4D97-AF65-F5344CB8AC3E}">
        <p14:creationId xmlns:p14="http://schemas.microsoft.com/office/powerpoint/2010/main" val="2736933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8704850B-F237-40FD-B8C1-2FB7616B05C1}" type="slidenum">
              <a:rPr lang="en-US" smtClean="0"/>
              <a:pPr/>
              <a:t>3</a:t>
            </a:fld>
            <a:endParaRPr lang="en-US"/>
          </a:p>
        </p:txBody>
      </p:sp>
    </p:spTree>
    <p:extLst>
      <p:ext uri="{BB962C8B-B14F-4D97-AF65-F5344CB8AC3E}">
        <p14:creationId xmlns:p14="http://schemas.microsoft.com/office/powerpoint/2010/main" val="32664712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8704850B-F237-40FD-B8C1-2FB7616B05C1}" type="slidenum">
              <a:rPr lang="en-US" smtClean="0"/>
              <a:pPr/>
              <a:t>4</a:t>
            </a:fld>
            <a:endParaRPr lang="en-US"/>
          </a:p>
        </p:txBody>
      </p:sp>
    </p:spTree>
    <p:extLst>
      <p:ext uri="{BB962C8B-B14F-4D97-AF65-F5344CB8AC3E}">
        <p14:creationId xmlns:p14="http://schemas.microsoft.com/office/powerpoint/2010/main" val="12422493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8704850B-F237-40FD-B8C1-2FB7616B05C1}" type="slidenum">
              <a:rPr lang="en-US" smtClean="0"/>
              <a:pPr/>
              <a:t>5</a:t>
            </a:fld>
            <a:endParaRPr lang="en-US"/>
          </a:p>
        </p:txBody>
      </p:sp>
    </p:spTree>
    <p:extLst>
      <p:ext uri="{BB962C8B-B14F-4D97-AF65-F5344CB8AC3E}">
        <p14:creationId xmlns:p14="http://schemas.microsoft.com/office/powerpoint/2010/main" val="41084004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600" cy="2052600"/>
          </a:xfrm>
          <a:prstGeom prst="rect">
            <a:avLst/>
          </a:prstGeom>
        </p:spPr>
        <p:txBody>
          <a:bodyPr lIns="91425" tIns="91425" rIns="91425" bIns="91425" anchor="b" anchorCtr="0"/>
          <a:lstStyle>
            <a:lvl1pPr lvl="0" algn="ctr">
              <a:spcBef>
                <a:spcPts val="0"/>
              </a:spcBef>
              <a:buSzPct val="100000"/>
              <a:defRPr sz="5200"/>
            </a:lvl1pPr>
            <a:lvl2pPr lvl="1" algn="ctr">
              <a:spcBef>
                <a:spcPts val="0"/>
              </a:spcBef>
              <a:buSzPct val="100000"/>
              <a:defRPr sz="5200"/>
            </a:lvl2pPr>
            <a:lvl3pPr lvl="2" algn="ctr">
              <a:spcBef>
                <a:spcPts val="0"/>
              </a:spcBef>
              <a:buSzPct val="100000"/>
              <a:defRPr sz="5200"/>
            </a:lvl3pPr>
            <a:lvl4pPr lvl="3" algn="ctr">
              <a:spcBef>
                <a:spcPts val="0"/>
              </a:spcBef>
              <a:buSzPct val="100000"/>
              <a:defRPr sz="5200"/>
            </a:lvl4pPr>
            <a:lvl5pPr lvl="4" algn="ctr">
              <a:spcBef>
                <a:spcPts val="0"/>
              </a:spcBef>
              <a:buSzPct val="100000"/>
              <a:defRPr sz="5200"/>
            </a:lvl5pPr>
            <a:lvl6pPr lvl="5" algn="ctr">
              <a:spcBef>
                <a:spcPts val="0"/>
              </a:spcBef>
              <a:buSzPct val="100000"/>
              <a:defRPr sz="5200"/>
            </a:lvl6pPr>
            <a:lvl7pPr lvl="6" algn="ctr">
              <a:spcBef>
                <a:spcPts val="0"/>
              </a:spcBef>
              <a:buSzPct val="100000"/>
              <a:defRPr sz="5200"/>
            </a:lvl7pPr>
            <a:lvl8pPr lvl="7" algn="ctr">
              <a:spcBef>
                <a:spcPts val="0"/>
              </a:spcBef>
              <a:buSzPct val="100000"/>
              <a:defRPr sz="5200"/>
            </a:lvl8pPr>
            <a:lvl9pPr lvl="8" algn="ctr">
              <a:spcBef>
                <a:spcPts val="0"/>
              </a:spcBef>
              <a:buSzPct val="100000"/>
              <a:defRPr sz="5200"/>
            </a:lvl9pPr>
          </a:lstStyle>
          <a:p>
            <a:endParaRPr/>
          </a:p>
        </p:txBody>
      </p:sp>
      <p:sp>
        <p:nvSpPr>
          <p:cNvPr id="11" name="Shape 11"/>
          <p:cNvSpPr txBox="1">
            <a:spLocks noGrp="1"/>
          </p:cNvSpPr>
          <p:nvPr>
            <p:ph type="subTitle" idx="1"/>
          </p:nvPr>
        </p:nvSpPr>
        <p:spPr>
          <a:xfrm>
            <a:off x="311700" y="2834125"/>
            <a:ext cx="8520600" cy="7926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800"/>
            </a:lvl1pPr>
            <a:lvl2pPr lvl="1" algn="ctr">
              <a:lnSpc>
                <a:spcPct val="100000"/>
              </a:lnSpc>
              <a:spcBef>
                <a:spcPts val="0"/>
              </a:spcBef>
              <a:spcAft>
                <a:spcPts val="0"/>
              </a:spcAft>
              <a:buSzPct val="100000"/>
              <a:buNone/>
              <a:defRPr sz="2800"/>
            </a:lvl2pPr>
            <a:lvl3pPr lvl="2" algn="ctr">
              <a:lnSpc>
                <a:spcPct val="100000"/>
              </a:lnSpc>
              <a:spcBef>
                <a:spcPts val="0"/>
              </a:spcBef>
              <a:spcAft>
                <a:spcPts val="0"/>
              </a:spcAft>
              <a:buSzPct val="100000"/>
              <a:buNone/>
              <a:defRPr sz="2800"/>
            </a:lvl3pPr>
            <a:lvl4pPr lvl="3" algn="ctr">
              <a:lnSpc>
                <a:spcPct val="100000"/>
              </a:lnSpc>
              <a:spcBef>
                <a:spcPts val="0"/>
              </a:spcBef>
              <a:spcAft>
                <a:spcPts val="0"/>
              </a:spcAft>
              <a:buSzPct val="100000"/>
              <a:buNone/>
              <a:defRPr sz="2800"/>
            </a:lvl4pPr>
            <a:lvl5pPr lvl="4" algn="ctr">
              <a:lnSpc>
                <a:spcPct val="100000"/>
              </a:lnSpc>
              <a:spcBef>
                <a:spcPts val="0"/>
              </a:spcBef>
              <a:spcAft>
                <a:spcPts val="0"/>
              </a:spcAft>
              <a:buSzPct val="100000"/>
              <a:buNone/>
              <a:defRPr sz="2800"/>
            </a:lvl5pPr>
            <a:lvl6pPr lvl="5" algn="ctr">
              <a:lnSpc>
                <a:spcPct val="100000"/>
              </a:lnSpc>
              <a:spcBef>
                <a:spcPts val="0"/>
              </a:spcBef>
              <a:spcAft>
                <a:spcPts val="0"/>
              </a:spcAft>
              <a:buSzPct val="100000"/>
              <a:buNone/>
              <a:defRPr sz="2800"/>
            </a:lvl6pPr>
            <a:lvl7pPr lvl="6" algn="ctr">
              <a:lnSpc>
                <a:spcPct val="100000"/>
              </a:lnSpc>
              <a:spcBef>
                <a:spcPts val="0"/>
              </a:spcBef>
              <a:spcAft>
                <a:spcPts val="0"/>
              </a:spcAft>
              <a:buSzPct val="100000"/>
              <a:buNone/>
              <a:defRPr sz="2800"/>
            </a:lvl7pPr>
            <a:lvl8pPr lvl="7" algn="ctr">
              <a:lnSpc>
                <a:spcPct val="100000"/>
              </a:lnSpc>
              <a:spcBef>
                <a:spcPts val="0"/>
              </a:spcBef>
              <a:spcAft>
                <a:spcPts val="0"/>
              </a:spcAft>
              <a:buSzPct val="100000"/>
              <a:buNone/>
              <a:defRPr sz="2800"/>
            </a:lvl8pPr>
            <a:lvl9pPr lvl="8" algn="ctr">
              <a:lnSpc>
                <a:spcPct val="100000"/>
              </a:lnSpc>
              <a:spcBef>
                <a:spcPts val="0"/>
              </a:spcBef>
              <a:spcAft>
                <a:spcPts val="0"/>
              </a:spcAft>
              <a:buSzPct val="100000"/>
              <a:buNone/>
              <a:defRPr sz="2800"/>
            </a:lvl9pPr>
          </a:lstStyle>
          <a:p>
            <a:endParaRPr/>
          </a:p>
        </p:txBody>
      </p:sp>
      <p:sp>
        <p:nvSpPr>
          <p:cNvPr id="12" name="Shape 12"/>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47" name="Title 1"/>
          <p:cNvSpPr>
            <a:spLocks noGrp="1"/>
          </p:cNvSpPr>
          <p:nvPr>
            <p:ph type="title"/>
          </p:nvPr>
        </p:nvSpPr>
        <p:spPr>
          <a:xfrm>
            <a:off x="856061" y="463888"/>
            <a:ext cx="7429499" cy="1108928"/>
          </a:xfrm>
        </p:spPr>
        <p:txBody>
          <a:bodyPr/>
          <a:lstStyle/>
          <a:p>
            <a:r>
              <a:rPr lang="en-US" smtClean="0"/>
              <a:t>Click to edit Master title style</a:t>
            </a:r>
            <a:endParaRPr lang="en-US" dirty="0"/>
          </a:p>
        </p:txBody>
      </p:sp>
      <p:sp>
        <p:nvSpPr>
          <p:cNvPr id="48" name="Content Placeholder 2"/>
          <p:cNvSpPr>
            <a:spLocks noGrp="1"/>
          </p:cNvSpPr>
          <p:nvPr>
            <p:ph idx="1"/>
          </p:nvPr>
        </p:nvSpPr>
        <p:spPr>
          <a:xfrm>
            <a:off x="856061" y="1687115"/>
            <a:ext cx="7429499" cy="265628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9" name="Date Placeholder 3"/>
          <p:cNvSpPr>
            <a:spLocks noGrp="1"/>
          </p:cNvSpPr>
          <p:nvPr>
            <p:ph type="dt" sz="half" idx="10"/>
          </p:nvPr>
        </p:nvSpPr>
        <p:spPr>
          <a:xfrm>
            <a:off x="5592691" y="4412458"/>
            <a:ext cx="2057400" cy="273844"/>
          </a:xfrm>
          <a:prstGeom prst="rect">
            <a:avLst/>
          </a:prstGeom>
        </p:spPr>
        <p:txBody>
          <a:bodyPr/>
          <a:lstStyle/>
          <a:p>
            <a:fld id="{F5363379-ED3F-4CCC-9BEC-F1E923521392}" type="datetime1">
              <a:rPr lang="en-US" smtClean="0"/>
              <a:pPr/>
              <a:t>8/22/2016</a:t>
            </a:fld>
            <a:endParaRPr lang="en-US"/>
          </a:p>
        </p:txBody>
      </p:sp>
      <p:sp>
        <p:nvSpPr>
          <p:cNvPr id="50" name="Footer Placeholder 4"/>
          <p:cNvSpPr>
            <a:spLocks noGrp="1"/>
          </p:cNvSpPr>
          <p:nvPr>
            <p:ph type="ftr" sz="quarter" idx="11"/>
          </p:nvPr>
        </p:nvSpPr>
        <p:spPr>
          <a:xfrm>
            <a:off x="856059" y="4412457"/>
            <a:ext cx="4679482" cy="273844"/>
          </a:xfrm>
          <a:prstGeom prst="rect">
            <a:avLst/>
          </a:prstGeom>
        </p:spPr>
        <p:txBody>
          <a:bodyPr/>
          <a:lstStyle/>
          <a:p>
            <a:endParaRPr lang="en-US"/>
          </a:p>
        </p:txBody>
      </p:sp>
      <p:sp>
        <p:nvSpPr>
          <p:cNvPr id="51" name="Slide Number Placeholder 5"/>
          <p:cNvSpPr>
            <a:spLocks noGrp="1"/>
          </p:cNvSpPr>
          <p:nvPr>
            <p:ph type="sldNum" sz="quarter" idx="12"/>
          </p:nvPr>
        </p:nvSpPr>
        <p:spPr>
          <a:xfrm>
            <a:off x="7707242" y="4412457"/>
            <a:ext cx="578317" cy="273844"/>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834184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56058" y="464346"/>
            <a:ext cx="7429500" cy="1108471"/>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78903" y="1687115"/>
            <a:ext cx="3435949" cy="617934"/>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56059" y="2305049"/>
            <a:ext cx="3658793" cy="203835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851993" y="1687114"/>
            <a:ext cx="3433565" cy="617934"/>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305049"/>
            <a:ext cx="3656408" cy="203835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a:xfrm>
            <a:off x="5592691" y="4412458"/>
            <a:ext cx="2057400" cy="273844"/>
          </a:xfrm>
          <a:prstGeom prst="rect">
            <a:avLst/>
          </a:prstGeom>
        </p:spPr>
        <p:txBody>
          <a:bodyPr/>
          <a:lstStyle/>
          <a:p>
            <a:fld id="{CF5CBF2B-9B1C-4749-AD3C-E5E4D5C486C0}" type="datetime1">
              <a:rPr lang="en-US" smtClean="0"/>
              <a:pPr/>
              <a:t>8/22/2016</a:t>
            </a:fld>
            <a:endParaRPr lang="en-US"/>
          </a:p>
        </p:txBody>
      </p:sp>
      <p:sp>
        <p:nvSpPr>
          <p:cNvPr id="8" name="Footer Placeholder 7"/>
          <p:cNvSpPr>
            <a:spLocks noGrp="1"/>
          </p:cNvSpPr>
          <p:nvPr>
            <p:ph type="ftr" sz="quarter" idx="11"/>
          </p:nvPr>
        </p:nvSpPr>
        <p:spPr>
          <a:xfrm>
            <a:off x="856059" y="4412457"/>
            <a:ext cx="4679482" cy="273844"/>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699950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600" cy="841800"/>
          </a:xfrm>
          <a:prstGeom prst="rect">
            <a:avLst/>
          </a:prstGeom>
        </p:spPr>
        <p:txBody>
          <a:bodyPr lIns="91425" tIns="91425" rIns="91425" bIns="91425" anchor="ctr" anchorCtr="0"/>
          <a:lstStyle>
            <a:lvl1pPr lvl="0" algn="ctr">
              <a:spcBef>
                <a:spcPts val="0"/>
              </a:spcBef>
              <a:buSzPct val="100000"/>
              <a:defRPr sz="3600"/>
            </a:lvl1pPr>
            <a:lvl2pPr lvl="1" algn="ctr">
              <a:spcBef>
                <a:spcPts val="0"/>
              </a:spcBef>
              <a:buSzPct val="100000"/>
              <a:defRPr sz="3600"/>
            </a:lvl2pPr>
            <a:lvl3pPr lvl="2" algn="ctr">
              <a:spcBef>
                <a:spcPts val="0"/>
              </a:spcBef>
              <a:buSzPct val="100000"/>
              <a:defRPr sz="3600"/>
            </a:lvl3pPr>
            <a:lvl4pPr lvl="3" algn="ctr">
              <a:spcBef>
                <a:spcPts val="0"/>
              </a:spcBef>
              <a:buSzPct val="100000"/>
              <a:defRPr sz="3600"/>
            </a:lvl4pPr>
            <a:lvl5pPr lvl="4" algn="ctr">
              <a:spcBef>
                <a:spcPts val="0"/>
              </a:spcBef>
              <a:buSzPct val="100000"/>
              <a:defRPr sz="3600"/>
            </a:lvl5pPr>
            <a:lvl6pPr lvl="5" algn="ctr">
              <a:spcBef>
                <a:spcPts val="0"/>
              </a:spcBef>
              <a:buSzPct val="100000"/>
              <a:defRPr sz="3600"/>
            </a:lvl6pPr>
            <a:lvl7pPr lvl="6" algn="ctr">
              <a:spcBef>
                <a:spcPts val="0"/>
              </a:spcBef>
              <a:buSzPct val="100000"/>
              <a:defRPr sz="3600"/>
            </a:lvl7pPr>
            <a:lvl8pPr lvl="7" algn="ctr">
              <a:spcBef>
                <a:spcPts val="0"/>
              </a:spcBef>
              <a:buSzPct val="100000"/>
              <a:defRPr sz="3600"/>
            </a:lvl8pPr>
            <a:lvl9pPr lvl="8" algn="ctr">
              <a:spcBef>
                <a:spcPts val="0"/>
              </a:spcBef>
              <a:buSzPct val="100000"/>
              <a:defRPr sz="3600"/>
            </a:lvl9pPr>
          </a:lstStyle>
          <a:p>
            <a:endParaRPr/>
          </a:p>
        </p:txBody>
      </p:sp>
      <p:sp>
        <p:nvSpPr>
          <p:cNvPr id="15" name="Shape 15"/>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445025"/>
            <a:ext cx="8520600" cy="5727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2" name="Shape 22"/>
          <p:cNvSpPr txBox="1">
            <a:spLocks noGrp="1"/>
          </p:cNvSpPr>
          <p:nvPr>
            <p:ph type="body" idx="1"/>
          </p:nvPr>
        </p:nvSpPr>
        <p:spPr>
          <a:xfrm>
            <a:off x="311700" y="1152475"/>
            <a:ext cx="3999900" cy="34164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3" name="Shape 23"/>
          <p:cNvSpPr txBox="1">
            <a:spLocks noGrp="1"/>
          </p:cNvSpPr>
          <p:nvPr>
            <p:ph type="body" idx="2"/>
          </p:nvPr>
        </p:nvSpPr>
        <p:spPr>
          <a:xfrm>
            <a:off x="4832400" y="1152475"/>
            <a:ext cx="3999900" cy="34164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4" name="Shape 24"/>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445025"/>
            <a:ext cx="8520600" cy="5727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7" name="Shape 27"/>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p:spPr>
        <p:txBody>
          <a:bodyPr lIns="91425" tIns="91425" rIns="91425" bIns="91425" anchor="b" anchorCtr="0"/>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a:endParaRPr/>
          </a:p>
        </p:txBody>
      </p:sp>
      <p:sp>
        <p:nvSpPr>
          <p:cNvPr id="30" name="Shape 30"/>
          <p:cNvSpPr txBox="1">
            <a:spLocks noGrp="1"/>
          </p:cNvSpPr>
          <p:nvPr>
            <p:ph type="body" idx="1"/>
          </p:nvPr>
        </p:nvSpPr>
        <p:spPr>
          <a:xfrm>
            <a:off x="311700" y="1389600"/>
            <a:ext cx="2808000" cy="3179400"/>
          </a:xfrm>
          <a:prstGeom prst="rect">
            <a:avLst/>
          </a:prstGeom>
        </p:spPr>
        <p:txBody>
          <a:bodyPr lIns="91425" tIns="91425" rIns="91425" bIns="91425" anchor="t" anchorCtr="0"/>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31" name="Shape 31"/>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Main 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lIns="91425" tIns="91425" rIns="91425" bIns="91425" anchor="ctr" anchorCtr="0"/>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a:endParaRPr/>
          </a:p>
        </p:txBody>
      </p:sp>
      <p:sp>
        <p:nvSpPr>
          <p:cNvPr id="34" name="Shape 34"/>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lIns="91425" tIns="91425" rIns="91425" bIns="91425" anchor="ctr" anchorCtr="0">
            <a:noAutofit/>
          </a:bodyPr>
          <a:lstStyle/>
          <a:p>
            <a:pPr lvl="0">
              <a:spcBef>
                <a:spcPts val="0"/>
              </a:spcBef>
              <a:buNone/>
            </a:pPr>
            <a:endParaRPr/>
          </a:p>
        </p:txBody>
      </p:sp>
      <p:sp>
        <p:nvSpPr>
          <p:cNvPr id="37" name="Shape 37"/>
          <p:cNvSpPr txBox="1">
            <a:spLocks noGrp="1"/>
          </p:cNvSpPr>
          <p:nvPr>
            <p:ph type="title"/>
          </p:nvPr>
        </p:nvSpPr>
        <p:spPr>
          <a:xfrm>
            <a:off x="265500" y="1233175"/>
            <a:ext cx="4045200" cy="1482300"/>
          </a:xfrm>
          <a:prstGeom prst="rect">
            <a:avLst/>
          </a:prstGeom>
        </p:spPr>
        <p:txBody>
          <a:bodyPr lIns="91425" tIns="91425" rIns="91425" bIns="91425" anchor="b" anchorCtr="0"/>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a:endParaRPr/>
          </a:p>
        </p:txBody>
      </p:sp>
      <p:sp>
        <p:nvSpPr>
          <p:cNvPr id="38" name="Shape 38"/>
          <p:cNvSpPr txBox="1">
            <a:spLocks noGrp="1"/>
          </p:cNvSpPr>
          <p:nvPr>
            <p:ph type="subTitle" idx="1"/>
          </p:nvPr>
        </p:nvSpPr>
        <p:spPr>
          <a:xfrm>
            <a:off x="265500" y="2803075"/>
            <a:ext cx="4045200" cy="12351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a:endParaRPr/>
          </a:p>
        </p:txBody>
      </p:sp>
      <p:sp>
        <p:nvSpPr>
          <p:cNvPr id="39" name="Shape 39"/>
          <p:cNvSpPr txBox="1">
            <a:spLocks noGrp="1"/>
          </p:cNvSpPr>
          <p:nvPr>
            <p:ph type="body" idx="2"/>
          </p:nvPr>
        </p:nvSpPr>
        <p:spPr>
          <a:xfrm>
            <a:off x="4939500" y="724075"/>
            <a:ext cx="3837000" cy="3695100"/>
          </a:xfrm>
          <a:prstGeom prst="rect">
            <a:avLst/>
          </a:prstGeom>
        </p:spPr>
        <p:txBody>
          <a:bodyPr lIns="91425" tIns="91425" rIns="91425" bIns="91425" anchor="ctr"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40" name="Shape 40"/>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Caption">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lIns="91425" tIns="91425" rIns="91425" bIns="91425" anchor="ctr" anchorCtr="0"/>
          <a:lstStyle>
            <a:lvl1pPr lvl="0">
              <a:lnSpc>
                <a:spcPct val="100000"/>
              </a:lnSpc>
              <a:spcBef>
                <a:spcPts val="0"/>
              </a:spcBef>
              <a:spcAft>
                <a:spcPts val="0"/>
              </a:spcAft>
              <a:buNone/>
              <a:defRPr/>
            </a:lvl1pPr>
          </a:lstStyle>
          <a:p>
            <a:endParaRPr/>
          </a:p>
        </p:txBody>
      </p:sp>
      <p:sp>
        <p:nvSpPr>
          <p:cNvPr id="43" name="Shape 43"/>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Big number">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311700" y="1106125"/>
            <a:ext cx="8520600" cy="1963500"/>
          </a:xfrm>
          <a:prstGeom prst="rect">
            <a:avLst/>
          </a:prstGeom>
        </p:spPr>
        <p:txBody>
          <a:bodyPr lIns="91425" tIns="91425" rIns="91425" bIns="91425" anchor="b" anchorCtr="0"/>
          <a:lstStyle>
            <a:lvl1pPr lvl="0" algn="ctr">
              <a:spcBef>
                <a:spcPts val="0"/>
              </a:spcBef>
              <a:buSzPct val="100000"/>
              <a:defRPr sz="12000"/>
            </a:lvl1pPr>
            <a:lvl2pPr lvl="1" algn="ctr">
              <a:spcBef>
                <a:spcPts val="0"/>
              </a:spcBef>
              <a:buSzPct val="100000"/>
              <a:defRPr sz="12000"/>
            </a:lvl2pPr>
            <a:lvl3pPr lvl="2" algn="ctr">
              <a:spcBef>
                <a:spcPts val="0"/>
              </a:spcBef>
              <a:buSzPct val="100000"/>
              <a:defRPr sz="12000"/>
            </a:lvl3pPr>
            <a:lvl4pPr lvl="3" algn="ctr">
              <a:spcBef>
                <a:spcPts val="0"/>
              </a:spcBef>
              <a:buSzPct val="100000"/>
              <a:defRPr sz="12000"/>
            </a:lvl4pPr>
            <a:lvl5pPr lvl="4" algn="ctr">
              <a:spcBef>
                <a:spcPts val="0"/>
              </a:spcBef>
              <a:buSzPct val="100000"/>
              <a:defRPr sz="12000"/>
            </a:lvl5pPr>
            <a:lvl6pPr lvl="5" algn="ctr">
              <a:spcBef>
                <a:spcPts val="0"/>
              </a:spcBef>
              <a:buSzPct val="100000"/>
              <a:defRPr sz="12000"/>
            </a:lvl6pPr>
            <a:lvl7pPr lvl="6" algn="ctr">
              <a:spcBef>
                <a:spcPts val="0"/>
              </a:spcBef>
              <a:buSzPct val="100000"/>
              <a:defRPr sz="12000"/>
            </a:lvl7pPr>
            <a:lvl8pPr lvl="7" algn="ctr">
              <a:spcBef>
                <a:spcPts val="0"/>
              </a:spcBef>
              <a:buSzPct val="100000"/>
              <a:defRPr sz="12000"/>
            </a:lvl8pPr>
            <a:lvl9pPr lvl="8" algn="ctr">
              <a:spcBef>
                <a:spcPts val="0"/>
              </a:spcBef>
              <a:buSzPct val="100000"/>
              <a:defRPr sz="12000"/>
            </a:lvl9pPr>
          </a:lstStyle>
          <a:p>
            <a:endParaRPr/>
          </a:p>
        </p:txBody>
      </p:sp>
      <p:sp>
        <p:nvSpPr>
          <p:cNvPr id="46" name="Shape 46"/>
          <p:cNvSpPr txBox="1">
            <a:spLocks noGrp="1"/>
          </p:cNvSpPr>
          <p:nvPr>
            <p:ph type="body" idx="1"/>
          </p:nvPr>
        </p:nvSpPr>
        <p:spPr>
          <a:xfrm>
            <a:off x="311700" y="3152225"/>
            <a:ext cx="8520600" cy="1300800"/>
          </a:xfrm>
          <a:prstGeom prst="rect">
            <a:avLst/>
          </a:prstGeom>
        </p:spPr>
        <p:txBody>
          <a:bodyPr lIns="91425" tIns="91425" rIns="91425" bIns="91425" anchor="t"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47" name="Shape 47"/>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445025"/>
            <a:ext cx="8520600" cy="572700"/>
          </a:xfrm>
          <a:prstGeom prst="rect">
            <a:avLst/>
          </a:prstGeom>
          <a:noFill/>
          <a:ln>
            <a:noFill/>
          </a:ln>
        </p:spPr>
        <p:txBody>
          <a:bodyPr lIns="91425" tIns="91425" rIns="91425" bIns="91425" anchor="t" anchorCtr="0"/>
          <a:lstStyle>
            <a:lvl1pPr lvl="0">
              <a:spcBef>
                <a:spcPts val="0"/>
              </a:spcBef>
              <a:buClr>
                <a:schemeClr val="dk1"/>
              </a:buClr>
              <a:buSzPct val="100000"/>
              <a:buNone/>
              <a:defRPr sz="2800">
                <a:solidFill>
                  <a:schemeClr val="dk1"/>
                </a:solidFill>
              </a:defRPr>
            </a:lvl1pPr>
            <a:lvl2pPr lvl="1">
              <a:spcBef>
                <a:spcPts val="0"/>
              </a:spcBef>
              <a:buClr>
                <a:schemeClr val="dk1"/>
              </a:buClr>
              <a:buSzPct val="100000"/>
              <a:buNone/>
              <a:defRPr sz="2800">
                <a:solidFill>
                  <a:schemeClr val="dk1"/>
                </a:solidFill>
              </a:defRPr>
            </a:lvl2pPr>
            <a:lvl3pPr lvl="2">
              <a:spcBef>
                <a:spcPts val="0"/>
              </a:spcBef>
              <a:buClr>
                <a:schemeClr val="dk1"/>
              </a:buClr>
              <a:buSzPct val="100000"/>
              <a:buNone/>
              <a:defRPr sz="2800">
                <a:solidFill>
                  <a:schemeClr val="dk1"/>
                </a:solidFill>
              </a:defRPr>
            </a:lvl3pPr>
            <a:lvl4pPr lvl="3">
              <a:spcBef>
                <a:spcPts val="0"/>
              </a:spcBef>
              <a:buClr>
                <a:schemeClr val="dk1"/>
              </a:buClr>
              <a:buSzPct val="100000"/>
              <a:buNone/>
              <a:defRPr sz="2800">
                <a:solidFill>
                  <a:schemeClr val="dk1"/>
                </a:solidFill>
              </a:defRPr>
            </a:lvl4pPr>
            <a:lvl5pPr lvl="4">
              <a:spcBef>
                <a:spcPts val="0"/>
              </a:spcBef>
              <a:buClr>
                <a:schemeClr val="dk1"/>
              </a:buClr>
              <a:buSzPct val="100000"/>
              <a:buNone/>
              <a:defRPr sz="2800">
                <a:solidFill>
                  <a:schemeClr val="dk1"/>
                </a:solidFill>
              </a:defRPr>
            </a:lvl5pPr>
            <a:lvl6pPr lvl="5">
              <a:spcBef>
                <a:spcPts val="0"/>
              </a:spcBef>
              <a:buClr>
                <a:schemeClr val="dk1"/>
              </a:buClr>
              <a:buSzPct val="100000"/>
              <a:buNone/>
              <a:defRPr sz="2800">
                <a:solidFill>
                  <a:schemeClr val="dk1"/>
                </a:solidFill>
              </a:defRPr>
            </a:lvl6pPr>
            <a:lvl7pPr lvl="6">
              <a:spcBef>
                <a:spcPts val="0"/>
              </a:spcBef>
              <a:buClr>
                <a:schemeClr val="dk1"/>
              </a:buClr>
              <a:buSzPct val="100000"/>
              <a:buNone/>
              <a:defRPr sz="2800">
                <a:solidFill>
                  <a:schemeClr val="dk1"/>
                </a:solidFill>
              </a:defRPr>
            </a:lvl7pPr>
            <a:lvl8pPr lvl="7">
              <a:spcBef>
                <a:spcPts val="0"/>
              </a:spcBef>
              <a:buClr>
                <a:schemeClr val="dk1"/>
              </a:buClr>
              <a:buSzPct val="100000"/>
              <a:buNone/>
              <a:defRPr sz="2800">
                <a:solidFill>
                  <a:schemeClr val="dk1"/>
                </a:solidFill>
              </a:defRPr>
            </a:lvl8pPr>
            <a:lvl9pPr lvl="8">
              <a:spcBef>
                <a:spcPts val="0"/>
              </a:spcBef>
              <a:buClr>
                <a:schemeClr val="dk1"/>
              </a:buClr>
              <a:buSzPct val="1000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lIns="91425" tIns="91425" rIns="91425" bIns="91425" anchor="t" anchorCtr="0"/>
          <a:lstStyle>
            <a:lvl1pPr lvl="0">
              <a:lnSpc>
                <a:spcPct val="115000"/>
              </a:lnSpc>
              <a:spcBef>
                <a:spcPts val="0"/>
              </a:spcBef>
              <a:spcAft>
                <a:spcPts val="1600"/>
              </a:spcAft>
              <a:buClr>
                <a:schemeClr val="dk2"/>
              </a:buClr>
              <a:buSzPct val="100000"/>
              <a:defRPr sz="1800">
                <a:solidFill>
                  <a:schemeClr val="dk2"/>
                </a:solidFill>
              </a:defRPr>
            </a:lvl1pPr>
            <a:lvl2pPr lvl="1">
              <a:lnSpc>
                <a:spcPct val="115000"/>
              </a:lnSpc>
              <a:spcBef>
                <a:spcPts val="0"/>
              </a:spcBef>
              <a:spcAft>
                <a:spcPts val="1600"/>
              </a:spcAft>
              <a:buClr>
                <a:schemeClr val="dk2"/>
              </a:buClr>
              <a:defRPr>
                <a:solidFill>
                  <a:schemeClr val="dk2"/>
                </a:solidFill>
              </a:defRPr>
            </a:lvl2pPr>
            <a:lvl3pPr lvl="2">
              <a:lnSpc>
                <a:spcPct val="115000"/>
              </a:lnSpc>
              <a:spcBef>
                <a:spcPts val="0"/>
              </a:spcBef>
              <a:spcAft>
                <a:spcPts val="1600"/>
              </a:spcAft>
              <a:buClr>
                <a:schemeClr val="dk2"/>
              </a:buClr>
              <a:defRPr>
                <a:solidFill>
                  <a:schemeClr val="dk2"/>
                </a:solidFill>
              </a:defRPr>
            </a:lvl3pPr>
            <a:lvl4pPr lvl="3">
              <a:lnSpc>
                <a:spcPct val="115000"/>
              </a:lnSpc>
              <a:spcBef>
                <a:spcPts val="0"/>
              </a:spcBef>
              <a:spcAft>
                <a:spcPts val="1600"/>
              </a:spcAft>
              <a:buClr>
                <a:schemeClr val="dk2"/>
              </a:buClr>
              <a:defRPr>
                <a:solidFill>
                  <a:schemeClr val="dk2"/>
                </a:solidFill>
              </a:defRPr>
            </a:lvl4pPr>
            <a:lvl5pPr lvl="4">
              <a:lnSpc>
                <a:spcPct val="115000"/>
              </a:lnSpc>
              <a:spcBef>
                <a:spcPts val="0"/>
              </a:spcBef>
              <a:spcAft>
                <a:spcPts val="1600"/>
              </a:spcAft>
              <a:buClr>
                <a:schemeClr val="dk2"/>
              </a:buClr>
              <a:defRPr>
                <a:solidFill>
                  <a:schemeClr val="dk2"/>
                </a:solidFill>
              </a:defRPr>
            </a:lvl5pPr>
            <a:lvl6pPr lvl="5">
              <a:lnSpc>
                <a:spcPct val="115000"/>
              </a:lnSpc>
              <a:spcBef>
                <a:spcPts val="0"/>
              </a:spcBef>
              <a:spcAft>
                <a:spcPts val="1600"/>
              </a:spcAft>
              <a:buClr>
                <a:schemeClr val="dk2"/>
              </a:buClr>
              <a:defRPr>
                <a:solidFill>
                  <a:schemeClr val="dk2"/>
                </a:solidFill>
              </a:defRPr>
            </a:lvl6pPr>
            <a:lvl7pPr lvl="6">
              <a:lnSpc>
                <a:spcPct val="115000"/>
              </a:lnSpc>
              <a:spcBef>
                <a:spcPts val="0"/>
              </a:spcBef>
              <a:spcAft>
                <a:spcPts val="1600"/>
              </a:spcAft>
              <a:buClr>
                <a:schemeClr val="dk2"/>
              </a:buClr>
              <a:defRPr>
                <a:solidFill>
                  <a:schemeClr val="dk2"/>
                </a:solidFill>
              </a:defRPr>
            </a:lvl7pPr>
            <a:lvl8pPr lvl="7">
              <a:lnSpc>
                <a:spcPct val="115000"/>
              </a:lnSpc>
              <a:spcBef>
                <a:spcPts val="0"/>
              </a:spcBef>
              <a:spcAft>
                <a:spcPts val="1600"/>
              </a:spcAft>
              <a:buClr>
                <a:schemeClr val="dk2"/>
              </a:buClr>
              <a:defRPr>
                <a:solidFill>
                  <a:schemeClr val="dk2"/>
                </a:solidFill>
              </a:defRPr>
            </a:lvl8pPr>
            <a:lvl9pPr lvl="8">
              <a:lnSpc>
                <a:spcPct val="115000"/>
              </a:lnSpc>
              <a:spcBef>
                <a:spcPts val="0"/>
              </a:spcBef>
              <a:spcAft>
                <a:spcPts val="1600"/>
              </a:spcAft>
              <a:buClr>
                <a:schemeClr val="dk2"/>
              </a:buClr>
              <a:defRPr>
                <a:solidFill>
                  <a:schemeClr val="dk2"/>
                </a:solidFill>
              </a:defRPr>
            </a:lvl9pPr>
          </a:lstStyle>
          <a:p>
            <a:endParaRPr/>
          </a:p>
        </p:txBody>
      </p:sp>
      <p:sp>
        <p:nvSpPr>
          <p:cNvPr id="8" name="Shape 8"/>
          <p:cNvSpPr txBox="1">
            <a:spLocks noGrp="1"/>
          </p:cNvSpPr>
          <p:nvPr>
            <p:ph type="sldNum" idx="12"/>
          </p:nvPr>
        </p:nvSpPr>
        <p:spPr>
          <a:xfrm>
            <a:off x="8472457" y="4663216"/>
            <a:ext cx="548700" cy="393600"/>
          </a:xfrm>
          <a:prstGeom prst="rect">
            <a:avLst/>
          </a:prstGeom>
          <a:noFill/>
          <a:ln>
            <a:noFill/>
          </a:ln>
        </p:spPr>
        <p:txBody>
          <a:bodyPr lIns="91425" tIns="91425" rIns="91425" bIns="91425" anchor="ctr" anchorCtr="0">
            <a:noAutofit/>
          </a:bodyPr>
          <a:lstStyle/>
          <a:p>
            <a:pPr lvl="0" algn="r">
              <a:spcBef>
                <a:spcPts val="0"/>
              </a:spcBef>
              <a:buNone/>
            </a:pPr>
            <a:fld id="{00000000-1234-1234-1234-123412341234}" type="slidenum">
              <a:rPr lang="en" sz="1000">
                <a:solidFill>
                  <a:schemeClr val="dk2"/>
                </a:solidFill>
              </a:rPr>
              <a:t>‹#›</a:t>
            </a:fld>
            <a:endParaRPr lang="en" sz="1000">
              <a:solidFill>
                <a:schemeClr val="dk2"/>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60" r:id="rId11"/>
    <p:sldLayoutId id="2147483661"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hyperlink" Target="https://en.wikipedia.org/wiki/Html_email#Security_vulnerabilities" TargetMode="External"/><Relationship Id="rId2" Type="http://schemas.openxmlformats.org/officeDocument/2006/relationships/notesSlide" Target="../notesSlides/notesSlide2.xml"/><Relationship Id="rId1" Type="http://schemas.openxmlformats.org/officeDocument/2006/relationships/slideLayout" Target="../slideLayouts/slideLayout11.xml"/><Relationship Id="rId5" Type="http://schemas.openxmlformats.org/officeDocument/2006/relationships/hyperlink" Target="https://en.wikipedia.org/wiki/Malware" TargetMode="External"/><Relationship Id="rId4" Type="http://schemas.openxmlformats.org/officeDocument/2006/relationships/hyperlink" Target="https://en.wikipedia.org/wiki/Phishing"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hyperlink" Target="https://en.wikipedia.org/wiki/Leetspeak" TargetMode="Externa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hyperlink" Target="https://en.wikipedia.org/wiki/False_positive" TargetMode="Externa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hyperlink" Target="https://en.wikipedia.org/wiki/Beta_distribution" TargetMode="External"/><Relationship Id="rId2" Type="http://schemas.openxmlformats.org/officeDocument/2006/relationships/hyperlink" Target="https://en.wikipedia.org/wiki/Random_variable" TargetMode="Externa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Shape 54"/>
          <p:cNvSpPr txBox="1">
            <a:spLocks noGrp="1"/>
          </p:cNvSpPr>
          <p:nvPr>
            <p:ph type="ctrTitle"/>
          </p:nvPr>
        </p:nvSpPr>
        <p:spPr>
          <a:xfrm>
            <a:off x="311708" y="1733549"/>
            <a:ext cx="8520600" cy="1063625"/>
          </a:xfrm>
          <a:prstGeom prst="rect">
            <a:avLst/>
          </a:prstGeom>
        </p:spPr>
        <p:txBody>
          <a:bodyPr lIns="91425" tIns="91425" rIns="91425" bIns="91425" anchor="b" anchorCtr="0">
            <a:noAutofit/>
          </a:bodyPr>
          <a:lstStyle/>
          <a:p>
            <a:pPr lvl="0">
              <a:spcBef>
                <a:spcPts val="0"/>
              </a:spcBef>
              <a:buNone/>
            </a:pPr>
            <a:r>
              <a:rPr lang="en" sz="4800" dirty="0" smtClean="0"/>
              <a:t>NLP Applications in Security: Spamming and Phishing</a:t>
            </a:r>
            <a:endParaRPr lang="en" sz="4800" dirty="0"/>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Bayesian filtering</a:t>
            </a:r>
          </a:p>
        </p:txBody>
      </p:sp>
      <p:sp>
        <p:nvSpPr>
          <p:cNvPr id="3" name="Content Placeholder 2"/>
          <p:cNvSpPr>
            <a:spLocks noGrp="1"/>
          </p:cNvSpPr>
          <p:nvPr>
            <p:ph idx="1"/>
          </p:nvPr>
        </p:nvSpPr>
        <p:spPr/>
        <p:txBody>
          <a:bodyPr/>
          <a:lstStyle/>
          <a:p>
            <a:r>
              <a:rPr lang="en-US" sz="1600" dirty="0"/>
              <a:t>As Bayesian filtering has become popular as a spam-filtering technique, spammers have started using methods to weaken it. To a rough approximation, Bayesian filters rely on word probabilities. If a message contains many words that are used only in spam, and few that are never used in spam, it is likely to be spam. To weaken Bayesian filters, some spammers, alongside the sales pitch, now include lines of irrelevant, random words, in a technique known as Bayesian poisoning. </a:t>
            </a:r>
            <a:r>
              <a:rPr lang="en-US" sz="1600" dirty="0"/>
              <a:t>A variant on this tactic may be borrowed from the Usenet abuser known as "Hipcrime"—to include passages from books taken from Project Gutenberg, or nonsense sentences generated with "dissociated press" algorithms. </a:t>
            </a:r>
          </a:p>
        </p:txBody>
      </p:sp>
    </p:spTree>
    <p:extLst>
      <p:ext uri="{BB962C8B-B14F-4D97-AF65-F5344CB8AC3E}">
        <p14:creationId xmlns:p14="http://schemas.microsoft.com/office/powerpoint/2010/main" val="30617614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6061" y="463888"/>
            <a:ext cx="7429499" cy="660062"/>
          </a:xfrm>
        </p:spPr>
        <p:txBody>
          <a:bodyPr/>
          <a:lstStyle/>
          <a:p>
            <a:r>
              <a:rPr lang="en-US" b="1" dirty="0"/>
              <a:t>Markovian discrimination</a:t>
            </a:r>
            <a:endParaRPr lang="en-US" dirty="0"/>
          </a:p>
        </p:txBody>
      </p:sp>
      <p:sp>
        <p:nvSpPr>
          <p:cNvPr id="3" name="Content Placeholder 2"/>
          <p:cNvSpPr>
            <a:spLocks noGrp="1"/>
          </p:cNvSpPr>
          <p:nvPr>
            <p:ph idx="1"/>
          </p:nvPr>
        </p:nvSpPr>
        <p:spPr>
          <a:xfrm>
            <a:off x="856061" y="1200150"/>
            <a:ext cx="7429499" cy="3143251"/>
          </a:xfrm>
        </p:spPr>
        <p:txBody>
          <a:bodyPr/>
          <a:lstStyle/>
          <a:p>
            <a:r>
              <a:rPr lang="en-US" b="1" dirty="0"/>
              <a:t>Markovian discrimination</a:t>
            </a:r>
            <a:r>
              <a:rPr lang="en-US" dirty="0"/>
              <a:t> in spam filtering is a method used in CRM114 and other spam filters to model the statistical behaviors of spam and </a:t>
            </a:r>
            <a:r>
              <a:rPr lang="en-US" dirty="0" err="1"/>
              <a:t>nonspam</a:t>
            </a:r>
            <a:r>
              <a:rPr lang="en-US" dirty="0"/>
              <a:t> more accurately than in simple Bayesian methods. A simple Bayesian model of written text contains only the dictionary of legal words and their relative probabilities. A Markovian model adds the relative transition probabilities that given one word, predict what the next word will be</a:t>
            </a:r>
            <a:r>
              <a:rPr lang="en-US" dirty="0" smtClean="0"/>
              <a:t>. </a:t>
            </a:r>
            <a:r>
              <a:rPr lang="en-US" dirty="0"/>
              <a:t>In essence, a Bayesian filter works on single words alone, while a Markovian filter works on phrases or entire sentences.</a:t>
            </a:r>
            <a:endParaRPr lang="en-US" dirty="0"/>
          </a:p>
        </p:txBody>
      </p:sp>
    </p:spTree>
    <p:extLst>
      <p:ext uri="{BB962C8B-B14F-4D97-AF65-F5344CB8AC3E}">
        <p14:creationId xmlns:p14="http://schemas.microsoft.com/office/powerpoint/2010/main" val="40226290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6061" y="463888"/>
            <a:ext cx="7429499" cy="660062"/>
          </a:xfrm>
        </p:spPr>
        <p:txBody>
          <a:bodyPr/>
          <a:lstStyle/>
          <a:p>
            <a:r>
              <a:rPr lang="en-US" dirty="0"/>
              <a:t>Markov models</a:t>
            </a:r>
            <a:endParaRPr lang="en-US" dirty="0"/>
          </a:p>
        </p:txBody>
      </p:sp>
      <p:sp>
        <p:nvSpPr>
          <p:cNvPr id="3" name="Content Placeholder 2"/>
          <p:cNvSpPr>
            <a:spLocks noGrp="1"/>
          </p:cNvSpPr>
          <p:nvPr>
            <p:ph idx="1"/>
          </p:nvPr>
        </p:nvSpPr>
        <p:spPr>
          <a:xfrm>
            <a:off x="856061" y="1352550"/>
            <a:ext cx="7429499" cy="2990851"/>
          </a:xfrm>
        </p:spPr>
        <p:txBody>
          <a:bodyPr/>
          <a:lstStyle/>
          <a:p>
            <a:r>
              <a:rPr lang="en-US" dirty="0"/>
              <a:t>There are two types of Markov models; the visible Markov model, and the hidden Markov model or HMM. The difference is that with a visible Markov model, the current word is considered to contain the entire state of the language model, while a hidden Markov model hides the state and presumes only that the current word is probabilistically related to the actual internal state of the </a:t>
            </a:r>
            <a:r>
              <a:rPr lang="en-US" dirty="0" smtClean="0"/>
              <a:t>language.</a:t>
            </a:r>
            <a:endParaRPr lang="en-US" dirty="0"/>
          </a:p>
        </p:txBody>
      </p:sp>
    </p:spTree>
    <p:extLst>
      <p:ext uri="{BB962C8B-B14F-4D97-AF65-F5344CB8AC3E}">
        <p14:creationId xmlns:p14="http://schemas.microsoft.com/office/powerpoint/2010/main" val="26735150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7250" y="133350"/>
            <a:ext cx="7429499" cy="583862"/>
          </a:xfrm>
        </p:spPr>
        <p:txBody>
          <a:bodyPr/>
          <a:lstStyle/>
          <a:p>
            <a:r>
              <a:rPr lang="en-US" dirty="0" smtClean="0"/>
              <a:t>Worms and Trojan horses</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9713" y="742950"/>
            <a:ext cx="6124575"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144649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6061" y="463888"/>
            <a:ext cx="7429499" cy="507662"/>
          </a:xfrm>
        </p:spPr>
        <p:txBody>
          <a:bodyPr/>
          <a:lstStyle/>
          <a:p>
            <a:r>
              <a:rPr lang="en-US" sz="2000" dirty="0"/>
              <a:t>Heuristic Detection Model Based on URL and DNS features</a:t>
            </a:r>
            <a:endParaRPr lang="en-US" sz="2000" dirty="0"/>
          </a:p>
        </p:txBody>
      </p:sp>
      <p:sp>
        <p:nvSpPr>
          <p:cNvPr id="4" name="AutoShape 2" descr="Figure 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971550"/>
            <a:ext cx="7086600" cy="3733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60029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6061" y="463888"/>
            <a:ext cx="7429499" cy="583862"/>
          </a:xfrm>
        </p:spPr>
        <p:txBody>
          <a:bodyPr/>
          <a:lstStyle/>
          <a:p>
            <a:r>
              <a:rPr lang="en-US" sz="2400" dirty="0" smtClean="0"/>
              <a:t>Content-based </a:t>
            </a:r>
            <a:r>
              <a:rPr lang="en-US" sz="2400" dirty="0"/>
              <a:t>Machine Learning Detection Model</a:t>
            </a:r>
            <a:endParaRPr lang="en-US" sz="2400" dirty="0"/>
          </a:p>
        </p:txBody>
      </p:sp>
      <p:sp>
        <p:nvSpPr>
          <p:cNvPr id="4" name="AutoShape 2" descr="Figure 2"/>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750" y="1409700"/>
            <a:ext cx="7810500" cy="2324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128088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98170"/>
            <a:ext cx="7599760" cy="583862"/>
          </a:xfrm>
        </p:spPr>
        <p:txBody>
          <a:bodyPr/>
          <a:lstStyle/>
          <a:p>
            <a:r>
              <a:rPr lang="en-US" sz="2000" dirty="0"/>
              <a:t>Intelligent Phishing website Detection and Categorization </a:t>
            </a:r>
            <a:r>
              <a:rPr lang="en-US" sz="2000" dirty="0" smtClean="0"/>
              <a:t>Model *</a:t>
            </a:r>
            <a:endParaRPr lang="en-US" sz="2000" dirty="0"/>
          </a:p>
        </p:txBody>
      </p:sp>
      <p:sp>
        <p:nvSpPr>
          <p:cNvPr id="4" name="AutoShape 2" descr="Figure 3"/>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819150"/>
            <a:ext cx="6019800" cy="4057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6934200" y="1885950"/>
            <a:ext cx="1981200" cy="1938992"/>
          </a:xfrm>
          <a:prstGeom prst="rect">
            <a:avLst/>
          </a:prstGeom>
          <a:noFill/>
        </p:spPr>
        <p:txBody>
          <a:bodyPr wrap="square" rtlCol="0">
            <a:spAutoFit/>
          </a:bodyPr>
          <a:lstStyle/>
          <a:p>
            <a:r>
              <a:rPr lang="en-US" sz="1200" dirty="0" smtClean="0"/>
              <a:t>* </a:t>
            </a:r>
            <a:r>
              <a:rPr lang="en-US" sz="1200" dirty="0"/>
              <a:t>W. Zhuang, Q. Jiang and T. Xiong, "An Intelligent Anti-phishing Strategy Model for Phishing Website Detection," </a:t>
            </a:r>
            <a:r>
              <a:rPr lang="en-US" sz="1200" i="1" dirty="0"/>
              <a:t>2012 32nd International Conference on Distributed Computing Systems Workshops</a:t>
            </a:r>
            <a:r>
              <a:rPr lang="en-US" sz="1200" dirty="0"/>
              <a:t>, Macau, 2012, pp. 51-56.</a:t>
            </a:r>
            <a:endParaRPr lang="en-US" sz="1200" dirty="0"/>
          </a:p>
        </p:txBody>
      </p:sp>
    </p:spTree>
    <p:extLst>
      <p:ext uri="{BB962C8B-B14F-4D97-AF65-F5344CB8AC3E}">
        <p14:creationId xmlns:p14="http://schemas.microsoft.com/office/powerpoint/2010/main" val="39884313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9550"/>
            <a:ext cx="7429499" cy="507662"/>
          </a:xfrm>
        </p:spPr>
        <p:txBody>
          <a:bodyPr/>
          <a:lstStyle/>
          <a:p>
            <a:r>
              <a:rPr lang="en-US" dirty="0" smtClean="0"/>
              <a:t>IPDCM Architecture</a:t>
            </a:r>
            <a:endParaRPr lang="en-US" dirty="0"/>
          </a:p>
        </p:txBody>
      </p:sp>
      <p:sp>
        <p:nvSpPr>
          <p:cNvPr id="3" name="Content Placeholder 2"/>
          <p:cNvSpPr>
            <a:spLocks noGrp="1"/>
          </p:cNvSpPr>
          <p:nvPr>
            <p:ph idx="1"/>
          </p:nvPr>
        </p:nvSpPr>
        <p:spPr>
          <a:xfrm>
            <a:off x="533400" y="819150"/>
            <a:ext cx="8381999" cy="2656286"/>
          </a:xfrm>
        </p:spPr>
        <p:txBody>
          <a:bodyPr/>
          <a:lstStyle/>
          <a:p>
            <a:pPr marL="342900" indent="-342900">
              <a:lnSpc>
                <a:spcPct val="100000"/>
              </a:lnSpc>
              <a:spcAft>
                <a:spcPts val="600"/>
              </a:spcAft>
              <a:buFont typeface="+mj-lt"/>
              <a:buAutoNum type="arabicPeriod"/>
            </a:pPr>
            <a:r>
              <a:rPr lang="en-US" sz="1400" b="1" dirty="0"/>
              <a:t>Feature Extractor:</a:t>
            </a:r>
            <a:r>
              <a:rPr lang="en-US" sz="1400" dirty="0"/>
              <a:t> Firstly, IPDCM uses the feature extractor to extract the terms from the </a:t>
            </a:r>
            <a:r>
              <a:rPr lang="en-US" sz="1400" dirty="0" err="1"/>
              <a:t>WebPages</a:t>
            </a:r>
            <a:r>
              <a:rPr lang="en-US" sz="1400" dirty="0"/>
              <a:t> of the collected phishing websites, and then converts the terms to a group of 32-bit global IDs as the features of the data collection. For training samples, these integer vectors are transformed into term frequency features and stored in the database;</a:t>
            </a:r>
          </a:p>
          <a:p>
            <a:pPr marL="342900" indent="-342900">
              <a:lnSpc>
                <a:spcPct val="100000"/>
              </a:lnSpc>
              <a:spcAft>
                <a:spcPts val="600"/>
              </a:spcAft>
              <a:buFont typeface="+mj-lt"/>
              <a:buAutoNum type="arabicPeriod"/>
            </a:pPr>
            <a:r>
              <a:rPr lang="en-US" sz="1400" b="1" dirty="0"/>
              <a:t>Classifier Training Module:</a:t>
            </a:r>
            <a:r>
              <a:rPr lang="en-US" sz="1400" dirty="0"/>
              <a:t> Ten heterogeneous classifiers are built according to the characteristics of different features, improved NBC(Naive Bayes Classifier) and SVM(Support Vector Machine) algorithm were employed for the training;</a:t>
            </a:r>
          </a:p>
          <a:p>
            <a:pPr marL="342900" indent="-342900">
              <a:lnSpc>
                <a:spcPct val="100000"/>
              </a:lnSpc>
              <a:spcAft>
                <a:spcPts val="600"/>
              </a:spcAft>
              <a:buFont typeface="+mj-lt"/>
              <a:buAutoNum type="arabicPeriod"/>
            </a:pPr>
            <a:r>
              <a:rPr lang="en-US" sz="1400" b="1" dirty="0"/>
              <a:t>Ensemble Classification Module:</a:t>
            </a:r>
            <a:r>
              <a:rPr lang="en-US" sz="1400" dirty="0"/>
              <a:t> Ensemble classification method is used to combine all the prediction results from heterogeneous classifiers, which has better detection performance than each individual classifier. Internet security experts can look at the partitions and manually generate some website-level constraints;</a:t>
            </a:r>
          </a:p>
          <a:p>
            <a:pPr marL="342900" indent="-342900">
              <a:lnSpc>
                <a:spcPct val="100000"/>
              </a:lnSpc>
              <a:spcAft>
                <a:spcPts val="600"/>
              </a:spcAft>
              <a:buFont typeface="+mj-lt"/>
              <a:buAutoNum type="arabicPeriod"/>
            </a:pPr>
            <a:r>
              <a:rPr lang="en-US" sz="1400" b="1" dirty="0"/>
              <a:t>Cluster Training Module:</a:t>
            </a:r>
            <a:r>
              <a:rPr lang="en-US" sz="1400" dirty="0"/>
              <a:t> The hierarchical clustering algorithm is applied on the term frequency vectors with the TF-IDF weighting scheme which is widely used for document representation in IR (information retrieval). And then labels such as “Online payment”, “Booking net”, “Lottery ticket”, etc. will be generated for each cluster for phishing categorization.</a:t>
            </a:r>
          </a:p>
          <a:p>
            <a:pPr>
              <a:lnSpc>
                <a:spcPct val="100000"/>
              </a:lnSpc>
              <a:spcAft>
                <a:spcPts val="600"/>
              </a:spcAft>
            </a:pPr>
            <a:endParaRPr lang="en-US" sz="1600" dirty="0"/>
          </a:p>
        </p:txBody>
      </p:sp>
    </p:spTree>
    <p:extLst>
      <p:ext uri="{BB962C8B-B14F-4D97-AF65-F5344CB8AC3E}">
        <p14:creationId xmlns:p14="http://schemas.microsoft.com/office/powerpoint/2010/main" val="17428581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6061" y="463888"/>
            <a:ext cx="7429499" cy="507662"/>
          </a:xfrm>
        </p:spPr>
        <p:txBody>
          <a:bodyPr/>
          <a:lstStyle/>
          <a:p>
            <a:r>
              <a:rPr lang="en-US" sz="2400" dirty="0"/>
              <a:t>Cloud-based Anti-phishing System Architecture</a:t>
            </a:r>
            <a:endParaRPr lang="en-US" sz="2400" dirty="0"/>
          </a:p>
        </p:txBody>
      </p:sp>
      <p:sp>
        <p:nvSpPr>
          <p:cNvPr id="4" name="AutoShape 4" descr="Figure 5"/>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12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750" y="1047750"/>
            <a:ext cx="7810500" cy="38433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199617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285750"/>
            <a:ext cx="8458200" cy="4514850"/>
          </a:xfrm>
        </p:spPr>
        <p:txBody>
          <a:bodyPr>
            <a:normAutofit fontScale="92500" lnSpcReduction="10000"/>
          </a:bodyPr>
          <a:lstStyle/>
          <a:p>
            <a:pPr algn="ctr">
              <a:buNone/>
            </a:pPr>
            <a:r>
              <a:rPr lang="en-US" sz="2400" dirty="0" smtClean="0"/>
              <a:t>Definitions</a:t>
            </a:r>
            <a:r>
              <a:rPr lang="en-US" sz="2200" dirty="0" smtClean="0"/>
              <a:t>	</a:t>
            </a:r>
          </a:p>
          <a:p>
            <a:r>
              <a:rPr lang="en-US" sz="2200" dirty="0" smtClean="0"/>
              <a:t>Email spam, also known as junk email or unsolicited bulk email (UBE),is a subset of electronic spam involving nearly identical messages sent to numerous recipients by email. </a:t>
            </a:r>
            <a:r>
              <a:rPr lang="en-US" sz="2400" dirty="0"/>
              <a:t>Many email spam messages are commercial by nature but email spam messages may also contain </a:t>
            </a:r>
            <a:r>
              <a:rPr lang="en-US" sz="2400" dirty="0">
                <a:hlinkClick r:id="rId3" tooltip="Html email"/>
              </a:rPr>
              <a:t>disguised links</a:t>
            </a:r>
            <a:r>
              <a:rPr lang="en-US" sz="2400" dirty="0"/>
              <a:t> that appear to be for familiar websites but in fact lead to </a:t>
            </a:r>
            <a:r>
              <a:rPr lang="en-US" sz="2400" dirty="0">
                <a:hlinkClick r:id="rId4" tooltip="Phishing"/>
              </a:rPr>
              <a:t>phishing</a:t>
            </a:r>
            <a:r>
              <a:rPr lang="en-US" sz="2400" dirty="0"/>
              <a:t> web sites or sites that are </a:t>
            </a:r>
            <a:r>
              <a:rPr lang="en-US" sz="2400" dirty="0" smtClean="0"/>
              <a:t>hosting </a:t>
            </a:r>
            <a:r>
              <a:rPr lang="en-US" sz="2400" dirty="0" smtClean="0">
                <a:hlinkClick r:id="rId5" tooltip="Malware"/>
              </a:rPr>
              <a:t>malware</a:t>
            </a:r>
            <a:r>
              <a:rPr lang="en-US" sz="2400" dirty="0"/>
              <a:t>.</a:t>
            </a:r>
            <a:r>
              <a:rPr lang="en-US" sz="2200" dirty="0" smtClean="0"/>
              <a:t> </a:t>
            </a:r>
          </a:p>
          <a:p>
            <a:pPr>
              <a:buNone/>
            </a:pPr>
            <a:r>
              <a:rPr lang="en-US" sz="2600" dirty="0" smtClean="0"/>
              <a:t>	</a:t>
            </a:r>
            <a:r>
              <a:rPr lang="en-US" sz="2200" dirty="0" smtClean="0"/>
              <a:t>Phishing is the act of attempting to acquire information such as usernames, passwords, and credit card details by masquerading as a trustworthy entity in an electronic communication.</a:t>
            </a:r>
          </a:p>
          <a:p>
            <a:pPr lvl="1">
              <a:buFont typeface="Wingdings" pitchFamily="2" charset="2"/>
              <a:buChar char="q"/>
            </a:pPr>
            <a:endParaRPr lang="en-US" sz="1400" dirty="0" smtClean="0"/>
          </a:p>
          <a:p>
            <a:pPr>
              <a:buNone/>
            </a:pPr>
            <a:endParaRPr lang="en-US" sz="2200" dirty="0" smtClean="0"/>
          </a:p>
          <a:p>
            <a:endParaRPr lang="en-US" sz="2200" dirty="0" smtClean="0"/>
          </a:p>
          <a:p>
            <a:endParaRPr lang="en-US" sz="2200" dirty="0" smtClean="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a:t>
            </a:fld>
            <a:endParaRPr lang="en-US"/>
          </a:p>
        </p:txBody>
      </p:sp>
    </p:spTree>
    <p:extLst>
      <p:ext uri="{BB962C8B-B14F-4D97-AF65-F5344CB8AC3E}">
        <p14:creationId xmlns:p14="http://schemas.microsoft.com/office/powerpoint/2010/main" val="1734166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457200" y="742950"/>
            <a:ext cx="4040188" cy="342900"/>
          </a:xfrm>
        </p:spPr>
        <p:txBody>
          <a:bodyPr/>
          <a:lstStyle/>
          <a:p>
            <a:pPr algn="ctr"/>
            <a:r>
              <a:rPr lang="en-US" dirty="0" smtClean="0"/>
              <a:t>Spamming</a:t>
            </a:r>
            <a:endParaRPr lang="en-US" dirty="0"/>
          </a:p>
        </p:txBody>
      </p:sp>
      <p:sp>
        <p:nvSpPr>
          <p:cNvPr id="9" name="Content Placeholder 8"/>
          <p:cNvSpPr>
            <a:spLocks noGrp="1"/>
          </p:cNvSpPr>
          <p:nvPr>
            <p:ph sz="half" idx="2"/>
          </p:nvPr>
        </p:nvSpPr>
        <p:spPr>
          <a:xfrm>
            <a:off x="381000" y="914400"/>
            <a:ext cx="4116388" cy="1657350"/>
          </a:xfrm>
        </p:spPr>
        <p:txBody>
          <a:bodyPr>
            <a:normAutofit/>
          </a:bodyPr>
          <a:lstStyle/>
          <a:p>
            <a:r>
              <a:rPr lang="en-US" sz="1800" dirty="0" smtClean="0"/>
              <a:t>Spamming is when a cyber criminal sends emails designed to make a victim spend money on counterfeit or fake goods.</a:t>
            </a:r>
          </a:p>
          <a:p>
            <a:endParaRPr lang="en-US" sz="1800" dirty="0" smtClean="0"/>
          </a:p>
          <a:p>
            <a:pPr>
              <a:buNone/>
            </a:pPr>
            <a:endParaRPr lang="en-US" sz="1800" dirty="0"/>
          </a:p>
        </p:txBody>
      </p:sp>
      <p:sp>
        <p:nvSpPr>
          <p:cNvPr id="10" name="Text Placeholder 9"/>
          <p:cNvSpPr>
            <a:spLocks noGrp="1"/>
          </p:cNvSpPr>
          <p:nvPr>
            <p:ph type="body" sz="quarter" idx="3"/>
          </p:nvPr>
        </p:nvSpPr>
        <p:spPr>
          <a:xfrm>
            <a:off x="4648201" y="685800"/>
            <a:ext cx="4041775" cy="342900"/>
          </a:xfrm>
        </p:spPr>
        <p:txBody>
          <a:bodyPr/>
          <a:lstStyle/>
          <a:p>
            <a:pPr algn="ctr"/>
            <a:r>
              <a:rPr lang="en-US" dirty="0" smtClean="0"/>
              <a:t>Phishing</a:t>
            </a:r>
            <a:endParaRPr lang="en-US" dirty="0"/>
          </a:p>
        </p:txBody>
      </p:sp>
      <p:sp>
        <p:nvSpPr>
          <p:cNvPr id="11" name="Content Placeholder 10"/>
          <p:cNvSpPr>
            <a:spLocks noGrp="1"/>
          </p:cNvSpPr>
          <p:nvPr>
            <p:ph sz="quarter" idx="4"/>
          </p:nvPr>
        </p:nvSpPr>
        <p:spPr>
          <a:xfrm>
            <a:off x="4724400" y="971550"/>
            <a:ext cx="4114800" cy="1885950"/>
          </a:xfrm>
        </p:spPr>
        <p:txBody>
          <a:bodyPr>
            <a:normAutofit lnSpcReduction="10000"/>
          </a:bodyPr>
          <a:lstStyle/>
          <a:p>
            <a:r>
              <a:rPr lang="en-US" sz="1800" dirty="0" smtClean="0"/>
              <a:t>Phishing attacks are designed to steal a person’s login and password details so that the cyber criminal can assume control of the victim’s social network, email and online bank accounts.</a:t>
            </a:r>
          </a:p>
          <a:p>
            <a:pPr>
              <a:buNone/>
            </a:pPr>
            <a:endParaRPr lang="en-US" sz="1800" dirty="0"/>
          </a:p>
        </p:txBody>
      </p:sp>
      <p:sp>
        <p:nvSpPr>
          <p:cNvPr id="13" name="Slide Number Placeholder 12"/>
          <p:cNvSpPr>
            <a:spLocks noGrp="1"/>
          </p:cNvSpPr>
          <p:nvPr>
            <p:ph type="sldNum" sz="quarter" idx="12"/>
          </p:nvPr>
        </p:nvSpPr>
        <p:spPr/>
        <p:txBody>
          <a:bodyPr/>
          <a:lstStyle/>
          <a:p>
            <a:fld id="{B6F15528-21DE-4FAA-801E-634DDDAF4B2B}" type="slidenum">
              <a:rPr lang="en-US" smtClean="0"/>
              <a:pPr/>
              <a:t>3</a:t>
            </a:fld>
            <a:endParaRPr lang="en-US"/>
          </a:p>
        </p:txBody>
      </p:sp>
      <p:pic>
        <p:nvPicPr>
          <p:cNvPr id="1026" name="Picture 2" descr="http://www.memphis.edu/its/security/spam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2647950"/>
            <a:ext cx="3962400" cy="213513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www.searchenginegenie.com/101-articles/101-article%20images/SEO-email-spam/Spam-mailing-for-SE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2268748"/>
            <a:ext cx="4038600" cy="2514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72689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742950"/>
            <a:ext cx="8382000" cy="4229100"/>
          </a:xfrm>
        </p:spPr>
        <p:txBody>
          <a:bodyPr>
            <a:normAutofit fontScale="77500" lnSpcReduction="20000"/>
          </a:bodyPr>
          <a:lstStyle/>
          <a:p>
            <a:r>
              <a:rPr lang="en-US" sz="2000" dirty="0"/>
              <a:t>The Retail/Service sector remained the most- targeted industry sector during the first quarter of 2016, with 42.71% of attacks.</a:t>
            </a:r>
          </a:p>
          <a:p>
            <a:r>
              <a:rPr lang="en-US" sz="2000" dirty="0"/>
              <a:t>The number of brands targeted by phishers in the first quarter remained constant – ranging from 406 to 431 brands each month.</a:t>
            </a:r>
          </a:p>
          <a:p>
            <a:r>
              <a:rPr lang="en-US" sz="2000" dirty="0"/>
              <a:t>The United States continued its position at top on the list of nations hosting phishing websites.</a:t>
            </a:r>
          </a:p>
          <a:p>
            <a:r>
              <a:rPr lang="en-US" sz="2000" dirty="0"/>
              <a:t>In Q1 2016, 20 million new malware samples were captured.</a:t>
            </a:r>
          </a:p>
          <a:p>
            <a:r>
              <a:rPr lang="en-US" sz="2000" dirty="0"/>
              <a:t>The world's most-infected countries are led by China, where 57.24% of computers are infected, followed by Taiwan (49.15%) and Turkey at 42.52%.</a:t>
            </a:r>
          </a:p>
          <a:p>
            <a:pPr>
              <a:buNone/>
            </a:pPr>
            <a:r>
              <a:rPr lang="en-US" sz="2000" dirty="0" smtClean="0"/>
              <a:t>The proportion of emails with malicious attachments grew by 0.1 percentage points compared to Q4 2011 and averaged 3.3%. The share of phishing emails averaged 0.02% of all mail traffic. </a:t>
            </a:r>
            <a:endParaRPr lang="en-US" sz="2400" dirty="0" smtClean="0"/>
          </a:p>
          <a:p>
            <a:pPr>
              <a:buNone/>
            </a:pPr>
            <a:endParaRPr lang="en-US" sz="2400" dirty="0" smtClean="0"/>
          </a:p>
          <a:p>
            <a:pPr>
              <a:buNone/>
            </a:pPr>
            <a:endParaRPr lang="en-US" sz="2400" dirty="0" smtClean="0"/>
          </a:p>
        </p:txBody>
      </p:sp>
      <p:sp>
        <p:nvSpPr>
          <p:cNvPr id="8" name="Slide Number Placeholder 7"/>
          <p:cNvSpPr>
            <a:spLocks noGrp="1"/>
          </p:cNvSpPr>
          <p:nvPr>
            <p:ph type="sldNum" sz="quarter" idx="12"/>
          </p:nvPr>
        </p:nvSpPr>
        <p:spPr/>
        <p:txBody>
          <a:bodyPr/>
          <a:lstStyle/>
          <a:p>
            <a:fld id="{B6F15528-21DE-4FAA-801E-634DDDAF4B2B}" type="slidenum">
              <a:rPr lang="en-US" smtClean="0"/>
              <a:pPr/>
              <a:t>4</a:t>
            </a:fld>
            <a:endParaRPr lang="en-US"/>
          </a:p>
        </p:txBody>
      </p:sp>
      <p:sp>
        <p:nvSpPr>
          <p:cNvPr id="2" name="TextBox 1"/>
          <p:cNvSpPr txBox="1"/>
          <p:nvPr/>
        </p:nvSpPr>
        <p:spPr>
          <a:xfrm>
            <a:off x="1905000" y="209550"/>
            <a:ext cx="4953000" cy="369332"/>
          </a:xfrm>
          <a:prstGeom prst="rect">
            <a:avLst/>
          </a:prstGeom>
          <a:noFill/>
        </p:spPr>
        <p:txBody>
          <a:bodyPr wrap="square" rtlCol="0">
            <a:spAutoFit/>
          </a:bodyPr>
          <a:lstStyle/>
          <a:p>
            <a:r>
              <a:rPr lang="en-US" sz="1800" dirty="0"/>
              <a:t>Anti-Phishing Working </a:t>
            </a:r>
            <a:r>
              <a:rPr lang="en-US" sz="1800" dirty="0" smtClean="0"/>
              <a:t>Group Q1 2016 Report</a:t>
            </a:r>
            <a:endParaRPr lang="en-US" sz="1800" dirty="0"/>
          </a:p>
        </p:txBody>
      </p:sp>
    </p:spTree>
    <p:extLst>
      <p:ext uri="{BB962C8B-B14F-4D97-AF65-F5344CB8AC3E}">
        <p14:creationId xmlns:p14="http://schemas.microsoft.com/office/powerpoint/2010/main" val="2976929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ox(i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ox(i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ox(in)">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200150"/>
            <a:ext cx="7696200" cy="3219450"/>
          </a:xfrm>
        </p:spPr>
        <p:txBody>
          <a:bodyPr>
            <a:normAutofit/>
          </a:bodyPr>
          <a:lstStyle/>
          <a:p>
            <a:r>
              <a:rPr lang="en-US" sz="1800" dirty="0" smtClean="0"/>
              <a:t>Two classes of methods have been shown to be useful for classifying e-mail messages. The rule based method uses a set of heuristic rules to classify e-mail messages while the statistical based approach models the difference of messages statistically, usually under a machine learning framework.</a:t>
            </a:r>
          </a:p>
          <a:p>
            <a:r>
              <a:rPr lang="en-US" sz="1800" dirty="0" smtClean="0"/>
              <a:t>Rule based approach is fruitful when all classes are static, and their components are easily separated according to some features.(However this is not the case most of the time.)</a:t>
            </a:r>
          </a:p>
          <a:p>
            <a:endParaRPr lang="en-US" sz="1800"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5</a:t>
            </a:fld>
            <a:endParaRPr lang="en-US"/>
          </a:p>
        </p:txBody>
      </p:sp>
      <p:sp>
        <p:nvSpPr>
          <p:cNvPr id="2" name="TextBox 1"/>
          <p:cNvSpPr txBox="1"/>
          <p:nvPr/>
        </p:nvSpPr>
        <p:spPr>
          <a:xfrm>
            <a:off x="1066800" y="438150"/>
            <a:ext cx="5791200" cy="369332"/>
          </a:xfrm>
          <a:prstGeom prst="rect">
            <a:avLst/>
          </a:prstGeom>
          <a:noFill/>
        </p:spPr>
        <p:txBody>
          <a:bodyPr wrap="square" rtlCol="0">
            <a:spAutoFit/>
          </a:bodyPr>
          <a:lstStyle/>
          <a:p>
            <a:pPr algn="ctr"/>
            <a:r>
              <a:rPr lang="en-US" sz="1800" b="1" dirty="0" smtClean="0"/>
              <a:t>Spam-filtering techniques</a:t>
            </a:r>
            <a:endParaRPr lang="en-US" sz="1800" b="1" dirty="0"/>
          </a:p>
        </p:txBody>
      </p:sp>
    </p:spTree>
    <p:extLst>
      <p:ext uri="{BB962C8B-B14F-4D97-AF65-F5344CB8AC3E}">
        <p14:creationId xmlns:p14="http://schemas.microsoft.com/office/powerpoint/2010/main" val="35153666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6061" y="463888"/>
            <a:ext cx="7429499" cy="736262"/>
          </a:xfrm>
        </p:spPr>
        <p:txBody>
          <a:bodyPr/>
          <a:lstStyle/>
          <a:p>
            <a:r>
              <a:rPr lang="en-US" dirty="0" smtClean="0"/>
              <a:t>Simple searching strategy</a:t>
            </a:r>
            <a:endParaRPr lang="en-US" dirty="0"/>
          </a:p>
        </p:txBody>
      </p:sp>
      <p:sp>
        <p:nvSpPr>
          <p:cNvPr id="3" name="Content Placeholder 2"/>
          <p:cNvSpPr>
            <a:spLocks noGrp="1"/>
          </p:cNvSpPr>
          <p:nvPr>
            <p:ph idx="1"/>
          </p:nvPr>
        </p:nvSpPr>
        <p:spPr>
          <a:xfrm>
            <a:off x="856061" y="1504950"/>
            <a:ext cx="7429499" cy="2838451"/>
          </a:xfrm>
        </p:spPr>
        <p:txBody>
          <a:bodyPr/>
          <a:lstStyle/>
          <a:p>
            <a:r>
              <a:rPr lang="en-US" dirty="0"/>
              <a:t>Many spam-filtering techniques work by searching for patterns in the headers or bodies of messages. </a:t>
            </a:r>
            <a:r>
              <a:rPr lang="en-US" dirty="0" smtClean="0"/>
              <a:t>To </a:t>
            </a:r>
            <a:r>
              <a:rPr lang="en-US" dirty="0"/>
              <a:t>defeat such filters, the spammer may intentionally misspell commonly filtered words or insert other characters, often in a style similar to </a:t>
            </a:r>
            <a:r>
              <a:rPr lang="en-US" dirty="0" err="1">
                <a:hlinkClick r:id="rId2" tooltip="Leetspeak"/>
              </a:rPr>
              <a:t>leetspeak</a:t>
            </a:r>
            <a:r>
              <a:rPr lang="en-US" dirty="0"/>
              <a:t>, as in the following examples: </a:t>
            </a:r>
            <a:r>
              <a:rPr lang="en-US" dirty="0"/>
              <a:t>V1agra</a:t>
            </a:r>
            <a:r>
              <a:rPr lang="en-US" dirty="0"/>
              <a:t>, </a:t>
            </a:r>
            <a:r>
              <a:rPr lang="en-US" dirty="0" err="1"/>
              <a:t>Via'gra</a:t>
            </a:r>
            <a:r>
              <a:rPr lang="en-US" dirty="0"/>
              <a:t>, </a:t>
            </a:r>
            <a:r>
              <a:rPr lang="en-US" dirty="0" err="1"/>
              <a:t>Vi@graa</a:t>
            </a:r>
            <a:r>
              <a:rPr lang="en-US" dirty="0"/>
              <a:t>, </a:t>
            </a:r>
            <a:r>
              <a:rPr lang="en-US" dirty="0"/>
              <a:t>vi*</a:t>
            </a:r>
            <a:r>
              <a:rPr lang="en-US" dirty="0" err="1"/>
              <a:t>gra</a:t>
            </a:r>
            <a:r>
              <a:rPr lang="en-US" dirty="0"/>
              <a:t>,</a:t>
            </a:r>
            <a:r>
              <a:rPr lang="en-US" dirty="0"/>
              <a:t>\/</a:t>
            </a:r>
            <a:r>
              <a:rPr lang="en-US" dirty="0" err="1"/>
              <a:t>iagra</a:t>
            </a:r>
            <a:r>
              <a:rPr lang="en-US" dirty="0"/>
              <a:t>. This also allows for many different ways to express a given word, making identifying them all more difficult for filter software.</a:t>
            </a:r>
            <a:endParaRPr lang="en-US" dirty="0"/>
          </a:p>
        </p:txBody>
      </p:sp>
    </p:spTree>
    <p:extLst>
      <p:ext uri="{BB962C8B-B14F-4D97-AF65-F5344CB8AC3E}">
        <p14:creationId xmlns:p14="http://schemas.microsoft.com/office/powerpoint/2010/main" val="653706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6061" y="463888"/>
            <a:ext cx="7429499" cy="660062"/>
          </a:xfrm>
        </p:spPr>
        <p:txBody>
          <a:bodyPr/>
          <a:lstStyle/>
          <a:p>
            <a:r>
              <a:rPr lang="en-US" dirty="0"/>
              <a:t>Naive Bayes spam </a:t>
            </a:r>
            <a:r>
              <a:rPr lang="en-US" dirty="0" smtClean="0"/>
              <a:t>filtering</a:t>
            </a:r>
            <a:endParaRPr lang="en-US" dirty="0"/>
          </a:p>
        </p:txBody>
      </p:sp>
      <p:sp>
        <p:nvSpPr>
          <p:cNvPr id="3" name="Content Placeholder 2"/>
          <p:cNvSpPr>
            <a:spLocks noGrp="1"/>
          </p:cNvSpPr>
          <p:nvPr>
            <p:ph idx="1"/>
          </p:nvPr>
        </p:nvSpPr>
        <p:spPr>
          <a:xfrm>
            <a:off x="856061" y="1123950"/>
            <a:ext cx="7429499" cy="3219451"/>
          </a:xfrm>
        </p:spPr>
        <p:txBody>
          <a:bodyPr/>
          <a:lstStyle/>
          <a:p>
            <a:r>
              <a:rPr lang="en-US" b="1" dirty="0"/>
              <a:t>Naive Bayes spam filtering</a:t>
            </a:r>
            <a:r>
              <a:rPr lang="en-US" dirty="0"/>
              <a:t> is a baseline technique for dealing with spam that can tailor itself to the email needs of individual users and give low </a:t>
            </a:r>
            <a:r>
              <a:rPr lang="en-US" dirty="0">
                <a:hlinkClick r:id="rId2" tooltip="False positive"/>
              </a:rPr>
              <a:t>false positive</a:t>
            </a:r>
            <a:r>
              <a:rPr lang="en-US" dirty="0"/>
              <a:t> spam detection rates that are generally acceptable to users.</a:t>
            </a:r>
            <a:endParaRPr lang="en-US" dirty="0"/>
          </a:p>
        </p:txBody>
      </p:sp>
    </p:spTree>
    <p:extLst>
      <p:ext uri="{BB962C8B-B14F-4D97-AF65-F5344CB8AC3E}">
        <p14:creationId xmlns:p14="http://schemas.microsoft.com/office/powerpoint/2010/main" val="32551173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9550"/>
            <a:ext cx="7429499" cy="507662"/>
          </a:xfrm>
        </p:spPr>
        <p:txBody>
          <a:bodyPr/>
          <a:lstStyle/>
          <a:p>
            <a:r>
              <a:rPr lang="en-US" dirty="0"/>
              <a:t>Bayesian spam filtering</a:t>
            </a:r>
            <a:endParaRPr lang="en-US" dirty="0"/>
          </a:p>
        </p:txBody>
      </p:sp>
      <p:sp>
        <p:nvSpPr>
          <p:cNvPr id="3" name="Content Placeholder 2"/>
          <p:cNvSpPr>
            <a:spLocks noGrp="1"/>
          </p:cNvSpPr>
          <p:nvPr>
            <p:ph idx="1"/>
          </p:nvPr>
        </p:nvSpPr>
        <p:spPr>
          <a:xfrm>
            <a:off x="457201" y="819150"/>
            <a:ext cx="8001000" cy="3524251"/>
          </a:xfrm>
        </p:spPr>
        <p:txBody>
          <a:bodyPr/>
          <a:lstStyle/>
          <a:p>
            <a:r>
              <a:rPr lang="en-US" sz="1400" dirty="0"/>
              <a:t>Particular words have particular probabilities of occurring in spam email and in legitimate email. For instance, most email users will frequently encounter the word "Viagra" in spam email, but will seldom see it in other email. The filter doesn't know these probabilities in advance, and must first be trained so it can build them up. To train the filter, the user must manually indicate whether a new email is spam or not. For all words in each training email, the filter will adjust the probabilities that each word will appear in spam or legitimate email in its database. For instance, Bayesian spam filters will typically have learned a very high spam probability for the words "Viagra" and "refinance", but a very low spam probability for words seen only in legitimate email, such as the names of friends and family members.</a:t>
            </a:r>
          </a:p>
          <a:p>
            <a:r>
              <a:rPr lang="en-US" sz="1400" dirty="0"/>
              <a:t>After training, the word probabilities (also known as likelihood functions) are used to compute the probability that an email with a particular set of words in it belongs to either category. Each word in the email contributes to the email's spam probability, or only the most interesting words. This contribution is called the posterior probability and is computed using Bayes' theorem. Then, the email's spam probability is computed over all words in the email, and if the total exceeds a certain threshold (say 95%), the filter will mark the email as a spam.</a:t>
            </a:r>
          </a:p>
        </p:txBody>
      </p:sp>
    </p:spTree>
    <p:extLst>
      <p:ext uri="{BB962C8B-B14F-4D97-AF65-F5344CB8AC3E}">
        <p14:creationId xmlns:p14="http://schemas.microsoft.com/office/powerpoint/2010/main" val="5588740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6061" y="463888"/>
            <a:ext cx="7429499" cy="583862"/>
          </a:xfrm>
        </p:spPr>
        <p:txBody>
          <a:bodyPr/>
          <a:lstStyle/>
          <a:p>
            <a:r>
              <a:rPr lang="en-US" b="1" dirty="0"/>
              <a:t>Dealing with rare </a:t>
            </a:r>
            <a:r>
              <a:rPr lang="en-US" b="1" dirty="0" smtClean="0"/>
              <a:t>words</a:t>
            </a:r>
            <a:endParaRPr lang="en-US" dirty="0"/>
          </a:p>
        </p:txBody>
      </p:sp>
      <p:sp>
        <p:nvSpPr>
          <p:cNvPr id="3" name="Content Placeholder 2"/>
          <p:cNvSpPr>
            <a:spLocks noGrp="1"/>
          </p:cNvSpPr>
          <p:nvPr>
            <p:ph idx="1"/>
          </p:nvPr>
        </p:nvSpPr>
        <p:spPr>
          <a:xfrm>
            <a:off x="856061" y="1276350"/>
            <a:ext cx="7429499" cy="3067051"/>
          </a:xfrm>
        </p:spPr>
        <p:txBody>
          <a:bodyPr/>
          <a:lstStyle/>
          <a:p>
            <a:r>
              <a:rPr lang="en-US" dirty="0" smtClean="0"/>
              <a:t>The </a:t>
            </a:r>
            <a:r>
              <a:rPr lang="en-US" dirty="0"/>
              <a:t>words that were encountered only a few times during the learning phase cause a problem, because it would be an error to trust blindly the information they provide. A simple solution is to simply avoid taking such unreliable words into account as well.</a:t>
            </a:r>
          </a:p>
          <a:p>
            <a:r>
              <a:rPr lang="en-US" dirty="0"/>
              <a:t>Applying again Bayes' theorem, and assuming the classification between spam and ham of the emails containing a given word ("replica") is a </a:t>
            </a:r>
            <a:r>
              <a:rPr lang="en-US" dirty="0">
                <a:hlinkClick r:id="rId2" tooltip="Random variable"/>
              </a:rPr>
              <a:t>random variable</a:t>
            </a:r>
            <a:r>
              <a:rPr lang="en-US" dirty="0"/>
              <a:t> with </a:t>
            </a:r>
            <a:r>
              <a:rPr lang="en-US" dirty="0">
                <a:hlinkClick r:id="rId3" tooltip="Beta distribution"/>
              </a:rPr>
              <a:t>beta </a:t>
            </a:r>
            <a:r>
              <a:rPr lang="en-US" dirty="0" smtClean="0">
                <a:hlinkClick r:id="rId3" tooltip="Beta distribution"/>
              </a:rPr>
              <a:t>distribution</a:t>
            </a:r>
            <a:r>
              <a:rPr lang="en-US" dirty="0"/>
              <a:t>.</a:t>
            </a:r>
          </a:p>
        </p:txBody>
      </p:sp>
    </p:spTree>
    <p:extLst>
      <p:ext uri="{BB962C8B-B14F-4D97-AF65-F5344CB8AC3E}">
        <p14:creationId xmlns:p14="http://schemas.microsoft.com/office/powerpoint/2010/main" val="3414875077"/>
      </p:ext>
    </p:extLst>
  </p:cSld>
  <p:clrMapOvr>
    <a:masterClrMapping/>
  </p:clrMapOvr>
</p:sld>
</file>

<file path=ppt/theme/theme1.xml><?xml version="1.0" encoding="utf-8"?>
<a:theme xmlns:a="http://schemas.openxmlformats.org/drawingml/2006/main" name="simple-light-2">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75020</TotalTime>
  <Words>504</Words>
  <Application>Microsoft Office PowerPoint</Application>
  <PresentationFormat>On-screen Show (16:9)</PresentationFormat>
  <Paragraphs>56</Paragraphs>
  <Slides>18</Slides>
  <Notes>5</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simple-light-2</vt:lpstr>
      <vt:lpstr>NLP Applications in Security: Spamming and Phishing</vt:lpstr>
      <vt:lpstr>PowerPoint Presentation</vt:lpstr>
      <vt:lpstr>PowerPoint Presentation</vt:lpstr>
      <vt:lpstr>PowerPoint Presentation</vt:lpstr>
      <vt:lpstr>PowerPoint Presentation</vt:lpstr>
      <vt:lpstr>Simple searching strategy</vt:lpstr>
      <vt:lpstr>Naive Bayes spam filtering</vt:lpstr>
      <vt:lpstr>Bayesian spam filtering</vt:lpstr>
      <vt:lpstr>Dealing with rare words</vt:lpstr>
      <vt:lpstr>Bayesian filtering</vt:lpstr>
      <vt:lpstr>Markovian discrimination</vt:lpstr>
      <vt:lpstr>Markov models</vt:lpstr>
      <vt:lpstr>Worms and Trojan horses</vt:lpstr>
      <vt:lpstr>Heuristic Detection Model Based on URL and DNS features</vt:lpstr>
      <vt:lpstr>Content-based Machine Learning Detection Model</vt:lpstr>
      <vt:lpstr>Intelligent Phishing website Detection and Categorization Model *</vt:lpstr>
      <vt:lpstr>IPDCM Architecture</vt:lpstr>
      <vt:lpstr>Cloud-based Anti-phishing System Architecture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Spam Filtering and Phishing Detection</dc:title>
  <dc:creator>ping.chen</dc:creator>
  <cp:lastModifiedBy>Ping Chen</cp:lastModifiedBy>
  <cp:revision>16</cp:revision>
  <dcterms:modified xsi:type="dcterms:W3CDTF">2016-08-22T18:09:11Z</dcterms:modified>
</cp:coreProperties>
</file>