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103234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Linguistic Essentials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Irregular and Synthetic Verb Forms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Some verbs are </a:t>
            </a:r>
            <a:r>
              <a:rPr lang="en" i="1" dirty="0"/>
              <a:t>irregular</a:t>
            </a:r>
            <a:r>
              <a:rPr lang="en" dirty="0"/>
              <a:t> and have different forms.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She </a:t>
            </a:r>
            <a:r>
              <a:rPr lang="en" i="1" dirty="0"/>
              <a:t>drove</a:t>
            </a:r>
            <a:r>
              <a:rPr lang="en" dirty="0"/>
              <a:t> the car.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She has </a:t>
            </a:r>
            <a:r>
              <a:rPr lang="en" i="1" dirty="0"/>
              <a:t>driven</a:t>
            </a:r>
            <a:r>
              <a:rPr lang="en" dirty="0"/>
              <a:t> a car before.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Some features of verbs can be indicated: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ct val="128571"/>
              <a:buFont typeface="Arial"/>
            </a:pPr>
            <a:r>
              <a:rPr lang="en" i="1" dirty="0"/>
              <a:t>Morphologically</a:t>
            </a:r>
            <a:r>
              <a:rPr lang="en" dirty="0"/>
              <a:t> or </a:t>
            </a:r>
            <a:r>
              <a:rPr lang="en" i="1" dirty="0"/>
              <a:t>synthetically</a:t>
            </a:r>
            <a:r>
              <a:rPr lang="en" dirty="0"/>
              <a:t>: for example, the suffixes </a:t>
            </a:r>
            <a:r>
              <a:rPr lang="en" i="1" dirty="0"/>
              <a:t>-s</a:t>
            </a:r>
            <a:r>
              <a:rPr lang="en" dirty="0"/>
              <a:t>, </a:t>
            </a:r>
            <a:r>
              <a:rPr lang="en" i="1" dirty="0"/>
              <a:t>-ed</a:t>
            </a:r>
            <a:r>
              <a:rPr lang="en" dirty="0"/>
              <a:t>, </a:t>
            </a:r>
            <a:r>
              <a:rPr lang="en" i="1" dirty="0"/>
              <a:t>-ing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Using </a:t>
            </a:r>
            <a:r>
              <a:rPr lang="en" i="1" dirty="0"/>
              <a:t>auxiliaries</a:t>
            </a:r>
            <a:r>
              <a:rPr lang="en" dirty="0"/>
              <a:t> (extra words) to form </a:t>
            </a:r>
            <a:r>
              <a:rPr lang="en" i="1" dirty="0"/>
              <a:t>verb groups</a:t>
            </a:r>
          </a:p>
          <a:p>
            <a: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Present and past perfect are formed with </a:t>
            </a:r>
            <a:r>
              <a:rPr lang="en" i="1" dirty="0"/>
              <a:t>have</a:t>
            </a:r>
          </a:p>
          <a:p>
            <a: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Progressive is formed with </a:t>
            </a:r>
            <a:r>
              <a:rPr lang="en" i="1" dirty="0"/>
              <a:t>be</a:t>
            </a:r>
          </a:p>
          <a:p>
            <a: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Also called periphrastic forms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Adverbs, Prepositions, and Particles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Adverbs modify: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Verbs: she </a:t>
            </a:r>
            <a:r>
              <a:rPr lang="en" i="1" dirty="0"/>
              <a:t>often</a:t>
            </a:r>
            <a:r>
              <a:rPr lang="en" dirty="0"/>
              <a:t> travels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Other adverbs or adjectives: </a:t>
            </a:r>
            <a:r>
              <a:rPr lang="en" i="1" dirty="0"/>
              <a:t>very</a:t>
            </a:r>
            <a:r>
              <a:rPr lang="en" dirty="0"/>
              <a:t> fast.  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These latter adverbs are called </a:t>
            </a:r>
            <a:r>
              <a:rPr lang="en" i="1" dirty="0"/>
              <a:t>degree adverbs</a:t>
            </a:r>
            <a:r>
              <a:rPr lang="en" dirty="0"/>
              <a:t> or </a:t>
            </a:r>
            <a:r>
              <a:rPr lang="en" i="1" dirty="0"/>
              <a:t>qualifiers</a:t>
            </a:r>
            <a:r>
              <a:rPr lang="en" dirty="0"/>
              <a:t>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Prepositions are small words which express spatial relations: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In</a:t>
            </a:r>
            <a:r>
              <a:rPr lang="en" dirty="0"/>
              <a:t> the glass, </a:t>
            </a:r>
            <a:r>
              <a:rPr lang="en" i="1" dirty="0"/>
              <a:t>on</a:t>
            </a:r>
            <a:r>
              <a:rPr lang="en" dirty="0"/>
              <a:t> the table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Particles are prepositions which can form </a:t>
            </a:r>
            <a:r>
              <a:rPr lang="en" i="1" dirty="0"/>
              <a:t>phrasal verbs </a:t>
            </a:r>
            <a:r>
              <a:rPr lang="en" dirty="0"/>
              <a:t>with verbs: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Don’t </a:t>
            </a:r>
            <a:r>
              <a:rPr lang="en" i="1" dirty="0"/>
              <a:t>give up.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She </a:t>
            </a:r>
            <a:r>
              <a:rPr lang="en" i="1" dirty="0"/>
              <a:t>ran up</a:t>
            </a:r>
            <a:r>
              <a:rPr lang="en" dirty="0"/>
              <a:t> a bill</a:t>
            </a:r>
            <a:r>
              <a:rPr lang="en" i="1" dirty="0"/>
              <a:t>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I’m </a:t>
            </a:r>
            <a:r>
              <a:rPr lang="en" i="1" dirty="0"/>
              <a:t>putting </a:t>
            </a:r>
            <a:r>
              <a:rPr lang="en" dirty="0"/>
              <a:t>this</a:t>
            </a:r>
            <a:r>
              <a:rPr lang="en" i="1" dirty="0"/>
              <a:t> off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Conjunctions and Complementizers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Arial"/>
            </a:pPr>
            <a:r>
              <a:rPr lang="en"/>
              <a:t>Conjunctions combine words.</a:t>
            </a:r>
          </a:p>
          <a:p>
            <a: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 i="1"/>
              <a:t>Coordinating conjunctions</a:t>
            </a:r>
            <a:r>
              <a:rPr lang="en"/>
              <a:t> relate two words, usually of the same category.</a:t>
            </a:r>
          </a:p>
          <a:p>
            <a:pPr marL="13716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/>
              <a:t>She bought </a:t>
            </a:r>
            <a:r>
              <a:rPr lang="en" i="1"/>
              <a:t>or</a:t>
            </a:r>
            <a:r>
              <a:rPr lang="en"/>
              <a:t> leased.</a:t>
            </a:r>
          </a:p>
          <a:p>
            <a:pPr marL="13716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/>
              <a:t>He </a:t>
            </a:r>
            <a:r>
              <a:rPr lang="en" i="1"/>
              <a:t>and</a:t>
            </a:r>
            <a:r>
              <a:rPr lang="en"/>
              <a:t> I.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Parts of Speech and Morphology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Linguists group words of a language into </a:t>
            </a:r>
            <a:r>
              <a:rPr lang="en" i="1" dirty="0"/>
              <a:t>syntactic</a:t>
            </a:r>
            <a:r>
              <a:rPr lang="en" dirty="0"/>
              <a:t> or </a:t>
            </a:r>
            <a:r>
              <a:rPr lang="en" i="1" dirty="0"/>
              <a:t>grammatical</a:t>
            </a:r>
            <a:r>
              <a:rPr lang="en" dirty="0"/>
              <a:t> categories, also known as </a:t>
            </a:r>
            <a:r>
              <a:rPr lang="en" i="1" dirty="0"/>
              <a:t>parts of speech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Open</a:t>
            </a:r>
            <a:r>
              <a:rPr lang="en" dirty="0"/>
              <a:t> or </a:t>
            </a:r>
            <a:r>
              <a:rPr lang="en" i="1" dirty="0"/>
              <a:t>lexical</a:t>
            </a:r>
            <a:r>
              <a:rPr lang="en" dirty="0"/>
              <a:t> categories are most common, have many members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Example: Children eat sweet candy.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Nouns</a:t>
            </a:r>
            <a:r>
              <a:rPr lang="en" dirty="0"/>
              <a:t>: refer to things (children, candy)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Verb</a:t>
            </a:r>
            <a:r>
              <a:rPr lang="en" dirty="0"/>
              <a:t>: expresses action (eat)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Adjective</a:t>
            </a:r>
            <a:r>
              <a:rPr lang="en" dirty="0"/>
              <a:t>: describes properties of nouns (sweet)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Closed</a:t>
            </a:r>
            <a:r>
              <a:rPr lang="en" dirty="0"/>
              <a:t> or </a:t>
            </a:r>
            <a:r>
              <a:rPr lang="en" i="1" dirty="0"/>
              <a:t>functional</a:t>
            </a:r>
            <a:r>
              <a:rPr lang="en" dirty="0"/>
              <a:t> categories only have a few members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Example: prepositions and determiners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Contains words such as </a:t>
            </a:r>
            <a:r>
              <a:rPr lang="en" i="1" dirty="0"/>
              <a:t>of</a:t>
            </a:r>
            <a:r>
              <a:rPr lang="en" dirty="0"/>
              <a:t>, </a:t>
            </a:r>
            <a:r>
              <a:rPr lang="en" i="1" dirty="0"/>
              <a:t>on</a:t>
            </a:r>
            <a:r>
              <a:rPr lang="en" dirty="0"/>
              <a:t>,</a:t>
            </a:r>
            <a:r>
              <a:rPr lang="en" i="1" dirty="0"/>
              <a:t> the</a:t>
            </a:r>
            <a:r>
              <a:rPr lang="en" dirty="0"/>
              <a:t>, </a:t>
            </a:r>
            <a:r>
              <a:rPr lang="en" i="1" dirty="0"/>
              <a:t>a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Parts of Speech and Morphology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8953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Various parts of speech for a word are listed in a </a:t>
            </a:r>
            <a:r>
              <a:rPr lang="en" i="1" dirty="0"/>
              <a:t>dictionary</a:t>
            </a:r>
            <a:r>
              <a:rPr lang="en" dirty="0"/>
              <a:t> or </a:t>
            </a:r>
            <a:r>
              <a:rPr lang="en" i="1" dirty="0"/>
              <a:t>lexicon</a:t>
            </a:r>
            <a:r>
              <a:rPr lang="en" dirty="0"/>
              <a:t>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Often we want to </a:t>
            </a:r>
            <a:r>
              <a:rPr lang="en" i="1" dirty="0"/>
              <a:t>tag</a:t>
            </a:r>
            <a:r>
              <a:rPr lang="en" dirty="0"/>
              <a:t> words of a sentence’s with their POS (parts of speech).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Word categories are often related by</a:t>
            </a:r>
            <a:r>
              <a:rPr lang="en" i="1" dirty="0"/>
              <a:t> morphological processes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For example, adding an </a:t>
            </a:r>
            <a:r>
              <a:rPr lang="en" i="1" dirty="0"/>
              <a:t>s</a:t>
            </a:r>
            <a:r>
              <a:rPr lang="en" dirty="0"/>
              <a:t> turns </a:t>
            </a:r>
            <a:r>
              <a:rPr lang="en" i="1" dirty="0"/>
              <a:t>dog</a:t>
            </a:r>
            <a:r>
              <a:rPr lang="en" dirty="0"/>
              <a:t> (singular) into </a:t>
            </a:r>
            <a:r>
              <a:rPr lang="en" i="1" dirty="0"/>
              <a:t>dogs</a:t>
            </a:r>
            <a:r>
              <a:rPr lang="en" dirty="0"/>
              <a:t> (plural)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Many unknown words are morphologically related to known words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Modelling morphology is especially important in highly inflected languages like Finnish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Major types of morphological processes: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Inflection: systematic modifications of a root form using prefixes and suffixes; does not change word class or meaning significantly, but may de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Morphological Processes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i="1" dirty="0"/>
              <a:t>Inflection</a:t>
            </a:r>
            <a:r>
              <a:rPr lang="en" dirty="0"/>
              <a:t>: systematic modifications of a </a:t>
            </a:r>
            <a:r>
              <a:rPr lang="en" i="1" dirty="0"/>
              <a:t>root form</a:t>
            </a:r>
            <a:r>
              <a:rPr lang="en" dirty="0"/>
              <a:t> using </a:t>
            </a:r>
            <a:r>
              <a:rPr lang="en" i="1" dirty="0"/>
              <a:t>prefixes</a:t>
            </a:r>
            <a:r>
              <a:rPr lang="en" dirty="0"/>
              <a:t> and </a:t>
            </a:r>
            <a:r>
              <a:rPr lang="en" i="1" dirty="0"/>
              <a:t>suffixes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28571"/>
              <a:buFont typeface="Arial"/>
            </a:pPr>
            <a:r>
              <a:rPr lang="en" dirty="0"/>
              <a:t>Does not change word class or meaning significantly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All inflectional forms of word are grouped as a single </a:t>
            </a:r>
            <a:r>
              <a:rPr lang="en" i="1" dirty="0"/>
              <a:t>lexeme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Derivation: </a:t>
            </a:r>
            <a:r>
              <a:rPr lang="en" dirty="0"/>
              <a:t>more change of syntactical category, often changes meaning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Derivation of </a:t>
            </a:r>
            <a:r>
              <a:rPr lang="en" i="1" dirty="0"/>
              <a:t>wide</a:t>
            </a:r>
            <a:r>
              <a:rPr lang="en" dirty="0"/>
              <a:t> into </a:t>
            </a:r>
            <a:r>
              <a:rPr lang="en" i="1" dirty="0"/>
              <a:t>widely </a:t>
            </a:r>
            <a:r>
              <a:rPr lang="en" dirty="0"/>
              <a:t>changes</a:t>
            </a:r>
            <a:r>
              <a:rPr lang="en" i="1" dirty="0"/>
              <a:t> </a:t>
            </a:r>
            <a:r>
              <a:rPr lang="en" dirty="0"/>
              <a:t>adjective into adverb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Less systematic: for example, </a:t>
            </a:r>
            <a:r>
              <a:rPr lang="en" i="1" dirty="0"/>
              <a:t>difficultly</a:t>
            </a:r>
            <a:r>
              <a:rPr lang="en" dirty="0"/>
              <a:t> is not an English word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Other derivations: </a:t>
            </a:r>
            <a:r>
              <a:rPr lang="en" i="1" dirty="0"/>
              <a:t>-en</a:t>
            </a:r>
            <a:r>
              <a:rPr lang="en" dirty="0"/>
              <a:t> suffix transforms adjectives to verbs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-able</a:t>
            </a:r>
            <a:r>
              <a:rPr lang="en" dirty="0"/>
              <a:t> suffix turns verbs into adjectives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-er</a:t>
            </a:r>
            <a:r>
              <a:rPr lang="en" dirty="0"/>
              <a:t> suffix turns verbs into nouns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Compounding: combine two or more words into a new word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Example: </a:t>
            </a:r>
            <a:r>
              <a:rPr lang="en" i="1" dirty="0"/>
              <a:t>downtown, overtake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Some compounds are written as two words, but mean one thing:</a:t>
            </a:r>
            <a:r>
              <a:rPr lang="en" i="1" dirty="0"/>
              <a:t> tea kettle, disk drive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Nouns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sz="2000" dirty="0"/>
              <a:t>Nouns refer to entities in the world.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28571"/>
              <a:buFont typeface="Arial"/>
            </a:pPr>
            <a:r>
              <a:rPr lang="en" sz="1600" dirty="0"/>
              <a:t>Examples: dog, tree, house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2000" dirty="0"/>
              <a:t>Nouns can usually be pluralized by adding an </a:t>
            </a:r>
            <a:r>
              <a:rPr lang="en" sz="2000" i="1" dirty="0"/>
              <a:t>s</a:t>
            </a:r>
            <a:r>
              <a:rPr lang="en" sz="2000" dirty="0"/>
              <a:t> suffix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Words that don’t follow this pattern, like </a:t>
            </a:r>
            <a:r>
              <a:rPr lang="en" sz="1600" i="1" dirty="0"/>
              <a:t>women</a:t>
            </a:r>
            <a:r>
              <a:rPr lang="en" sz="1600" dirty="0"/>
              <a:t>, are </a:t>
            </a:r>
            <a:r>
              <a:rPr lang="en" sz="1600" i="1" dirty="0"/>
              <a:t>irregular</a:t>
            </a:r>
            <a:r>
              <a:rPr lang="en" sz="1600" dirty="0"/>
              <a:t> 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2000" dirty="0"/>
              <a:t>Some languages have </a:t>
            </a:r>
            <a:r>
              <a:rPr lang="en" sz="2000" i="1" dirty="0"/>
              <a:t>case inflections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In some languages, nouns are inflected depending on whether they are subjects or objects.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English has cases, but not many case inflections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i="1" dirty="0"/>
              <a:t>Genitive</a:t>
            </a:r>
            <a:r>
              <a:rPr lang="en" sz="1600" dirty="0"/>
              <a:t> case: the </a:t>
            </a:r>
            <a:r>
              <a:rPr lang="en" sz="1600" i="1" dirty="0"/>
              <a:t>’s</a:t>
            </a:r>
            <a:r>
              <a:rPr lang="en" sz="1600" dirty="0"/>
              <a:t> in </a:t>
            </a:r>
            <a:r>
              <a:rPr lang="en" sz="1600" i="1" dirty="0"/>
              <a:t>student’s</a:t>
            </a:r>
            <a:r>
              <a:rPr lang="en" sz="1600" dirty="0"/>
              <a:t> indicates possession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i="1" dirty="0"/>
              <a:t>’s </a:t>
            </a:r>
            <a:r>
              <a:rPr lang="en" sz="1600" dirty="0"/>
              <a:t>is a </a:t>
            </a:r>
            <a:r>
              <a:rPr lang="en" sz="1600" i="1" dirty="0"/>
              <a:t>clitic </a:t>
            </a:r>
            <a:r>
              <a:rPr lang="en" sz="1600" dirty="0"/>
              <a:t>or </a:t>
            </a:r>
            <a:r>
              <a:rPr lang="en" sz="1600" i="1" dirty="0"/>
              <a:t>phrasal affix</a:t>
            </a:r>
            <a:r>
              <a:rPr lang="en" sz="1600" dirty="0"/>
              <a:t>, not an inflection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Pronouns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Pronouns: a small class of words which refer to an object based on context.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Pronouns are inflected based on whether they are subjects or objects.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Nominative or subject case: I, he, she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Accusative or object case: me, him, her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Possessive pronouns: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“A friend of </a:t>
            </a:r>
            <a:r>
              <a:rPr lang="en" i="1" dirty="0"/>
              <a:t>mine</a:t>
            </a:r>
            <a:r>
              <a:rPr lang="en" dirty="0"/>
              <a:t>”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Reflexive pronouns refers to self: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Mary saw herself in the mirror.</a:t>
            </a:r>
            <a:r>
              <a:rPr lang="en" dirty="0"/>
              <a:t>  </a:t>
            </a:r>
            <a:r>
              <a:rPr lang="en" i="1" dirty="0"/>
              <a:t>Herself</a:t>
            </a:r>
            <a:r>
              <a:rPr lang="en" dirty="0"/>
              <a:t> is reflexive, refers to Mary.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Mary saw her in the mirror.  Her</a:t>
            </a:r>
            <a:r>
              <a:rPr lang="en" dirty="0"/>
              <a:t> is not reflexive, cannot refer to Mary.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Reflexive pronouns are often referred to as </a:t>
            </a:r>
            <a:r>
              <a:rPr lang="en" i="1" dirty="0"/>
              <a:t>anaphors</a:t>
            </a:r>
            <a:r>
              <a:rPr lang="en" dirty="0"/>
              <a:t>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dirty="0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Determiners and Adjectives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Determiners describes a reference of a noun.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Articles are a subcategory; articles include </a:t>
            </a:r>
            <a:r>
              <a:rPr lang="en" i="1" dirty="0"/>
              <a:t>the, a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Other determiners include </a:t>
            </a:r>
            <a:r>
              <a:rPr lang="en" i="1" dirty="0"/>
              <a:t>this, that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Adjectives describes properties of nouns.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Attributive or adnominal use: </a:t>
            </a:r>
            <a:r>
              <a:rPr lang="en" i="1" dirty="0"/>
              <a:t>Red </a:t>
            </a:r>
            <a:r>
              <a:rPr lang="en" dirty="0"/>
              <a:t>rose, </a:t>
            </a:r>
            <a:r>
              <a:rPr lang="en" i="1" dirty="0"/>
              <a:t>long </a:t>
            </a:r>
            <a:r>
              <a:rPr lang="en" dirty="0"/>
              <a:t>journey, </a:t>
            </a:r>
            <a:r>
              <a:rPr lang="en" i="1" dirty="0"/>
              <a:t>trendy </a:t>
            </a:r>
            <a:r>
              <a:rPr lang="en" dirty="0"/>
              <a:t>magazine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Predicative use: The rose is </a:t>
            </a:r>
            <a:r>
              <a:rPr lang="en" i="1" dirty="0"/>
              <a:t>red</a:t>
            </a:r>
            <a:r>
              <a:rPr lang="en" dirty="0"/>
              <a:t>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some languages, adjectives are inflected to </a:t>
            </a:r>
            <a:r>
              <a:rPr lang="en" i="1" dirty="0"/>
              <a:t>agree</a:t>
            </a:r>
            <a:r>
              <a:rPr lang="en" dirty="0"/>
              <a:t> with nouns.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Other modifiers of adjectives: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Comparative</a:t>
            </a:r>
            <a:r>
              <a:rPr lang="en" dirty="0"/>
              <a:t> (richer, trendier)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Superlative</a:t>
            </a:r>
            <a:r>
              <a:rPr lang="en" dirty="0"/>
              <a:t> (richest, trendiest)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Some use periphrastic forms (more intelligent, most intelligent) instead of -er and -est suffixes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Base case (rich, trendy) is called the </a:t>
            </a:r>
            <a:r>
              <a:rPr lang="en" i="1" dirty="0"/>
              <a:t>positive</a:t>
            </a:r>
            <a:r>
              <a:rPr lang="en" dirty="0"/>
              <a:t> form.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dirty="0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Verbs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Describe actions (</a:t>
            </a:r>
            <a:r>
              <a:rPr lang="en" i="1" dirty="0"/>
              <a:t>threw</a:t>
            </a:r>
            <a:r>
              <a:rPr lang="en" dirty="0"/>
              <a:t> a stone), activities (</a:t>
            </a:r>
            <a:r>
              <a:rPr lang="en" i="1" dirty="0"/>
              <a:t>walked </a:t>
            </a:r>
            <a:r>
              <a:rPr lang="en" dirty="0"/>
              <a:t>along a river), and states (</a:t>
            </a:r>
            <a:r>
              <a:rPr lang="en" i="1" dirty="0"/>
              <a:t>have </a:t>
            </a:r>
            <a:r>
              <a:rPr lang="en" dirty="0"/>
              <a:t>two hands).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Morphological forms: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Base form</a:t>
            </a:r>
            <a:r>
              <a:rPr lang="en" dirty="0"/>
              <a:t>: walk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Third singular present tense</a:t>
            </a:r>
            <a:r>
              <a:rPr lang="en" dirty="0"/>
              <a:t>:</a:t>
            </a:r>
            <a:r>
              <a:rPr lang="en" i="1" dirty="0"/>
              <a:t> </a:t>
            </a:r>
            <a:r>
              <a:rPr lang="en" dirty="0"/>
              <a:t>walks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Gerund and present participle</a:t>
            </a:r>
            <a:r>
              <a:rPr lang="en" dirty="0"/>
              <a:t>: walking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Past tense and past / passive participle</a:t>
            </a:r>
            <a:r>
              <a:rPr lang="en" dirty="0"/>
              <a:t>: walked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Special verbs: </a:t>
            </a:r>
            <a:r>
              <a:rPr lang="en" i="1" dirty="0"/>
              <a:t>modal auxiliaries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Examples: have, should, may, ill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Modals lack some forms of verbs.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Verb Tenses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base form (walk) is used in: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present tense: I </a:t>
            </a:r>
            <a:r>
              <a:rPr lang="en" i="1" dirty="0"/>
              <a:t>walk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i="1" dirty="0"/>
              <a:t>infinitive</a:t>
            </a:r>
            <a:r>
              <a:rPr lang="en" dirty="0"/>
              <a:t>: I like </a:t>
            </a:r>
            <a:r>
              <a:rPr lang="en" i="1" dirty="0"/>
              <a:t>to walk</a:t>
            </a:r>
            <a:r>
              <a:rPr lang="en" dirty="0"/>
              <a:t>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bare infinitive: She helped me </a:t>
            </a:r>
            <a:r>
              <a:rPr lang="en" i="1" dirty="0"/>
              <a:t>walk.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Third singular person has different tense form: He </a:t>
            </a:r>
            <a:r>
              <a:rPr lang="en" i="1" dirty="0"/>
              <a:t>walks</a:t>
            </a:r>
            <a:r>
              <a:rPr lang="en" dirty="0"/>
              <a:t>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i="1" dirty="0"/>
              <a:t>-ing</a:t>
            </a:r>
            <a:r>
              <a:rPr lang="en" dirty="0"/>
              <a:t> suffix is used in: 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i="1" dirty="0"/>
              <a:t>progressive</a:t>
            </a:r>
            <a:r>
              <a:rPr lang="en" dirty="0"/>
              <a:t>, which indicates a current action: I am </a:t>
            </a:r>
            <a:r>
              <a:rPr lang="en" i="1" dirty="0"/>
              <a:t>walking</a:t>
            </a:r>
            <a:r>
              <a:rPr lang="en" dirty="0"/>
              <a:t>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gerund, where verb is treated as a noun: </a:t>
            </a:r>
            <a:r>
              <a:rPr lang="en" i="1" dirty="0"/>
              <a:t>Walking</a:t>
            </a:r>
            <a:r>
              <a:rPr lang="en" dirty="0"/>
              <a:t> is fun.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i="1" dirty="0"/>
              <a:t>-ed </a:t>
            </a:r>
            <a:r>
              <a:rPr lang="en" dirty="0"/>
              <a:t>form is used in: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past tense: She </a:t>
            </a:r>
            <a:r>
              <a:rPr lang="en" i="1" dirty="0"/>
              <a:t>walked.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present perfect: She has </a:t>
            </a:r>
            <a:r>
              <a:rPr lang="en" i="1" dirty="0"/>
              <a:t>walked.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past perfect: She had </a:t>
            </a:r>
            <a:r>
              <a:rPr lang="en" i="1" dirty="0"/>
              <a:t>walked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1002</Words>
  <Application>Microsoft Office PowerPoint</Application>
  <PresentationFormat>On-screen Show (16:9)</PresentationFormat>
  <Paragraphs>116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simple-light-2</vt:lpstr>
      <vt:lpstr>Linguistic Essentials</vt:lpstr>
      <vt:lpstr>Parts of Speech and Morphology</vt:lpstr>
      <vt:lpstr>Parts of Speech and Morphology</vt:lpstr>
      <vt:lpstr>Morphological Processes</vt:lpstr>
      <vt:lpstr>Nouns</vt:lpstr>
      <vt:lpstr>Pronouns</vt:lpstr>
      <vt:lpstr>Determiners and Adjectives</vt:lpstr>
      <vt:lpstr>Verbs</vt:lpstr>
      <vt:lpstr>Verb Tenses</vt:lpstr>
      <vt:lpstr>Irregular and Synthetic Verb Forms</vt:lpstr>
      <vt:lpstr>Adverbs, Prepositions, and Particles</vt:lpstr>
      <vt:lpstr>Conjunctions and Complementizers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Linguistic Essentials</dc:title>
  <cp:lastModifiedBy>Ping Chen</cp:lastModifiedBy>
  <cp:revision>2</cp:revision>
  <dcterms:modified xsi:type="dcterms:W3CDTF">2016-08-08T18:49:08Z</dcterms:modified>
</cp:coreProperties>
</file>